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65" r:id="rId3"/>
    <p:sldId id="267" r:id="rId4"/>
    <p:sldId id="272" r:id="rId5"/>
    <p:sldId id="273" r:id="rId6"/>
    <p:sldId id="274" r:id="rId7"/>
    <p:sldId id="264" r:id="rId8"/>
    <p:sldId id="268" r:id="rId9"/>
    <p:sldId id="266" r:id="rId10"/>
    <p:sldId id="276" r:id="rId11"/>
    <p:sldId id="275" r:id="rId12"/>
    <p:sldId id="277" r:id="rId13"/>
    <p:sldId id="263" r:id="rId14"/>
    <p:sldId id="271" r:id="rId15"/>
    <p:sldId id="270" r:id="rId16"/>
    <p:sldId id="26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46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varScale="1">
        <p:scale>
          <a:sx n="106" d="100"/>
          <a:sy n="106" d="100"/>
        </p:scale>
        <p:origin x="606" y="24"/>
      </p:cViewPr>
      <p:guideLst/>
    </p:cSldViewPr>
  </p:slideViewPr>
  <p:outlineViewPr>
    <p:cViewPr>
      <p:scale>
        <a:sx n="33" d="100"/>
        <a:sy n="33" d="100"/>
      </p:scale>
      <p:origin x="0" y="-765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78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656AE9-B861-4898-B994-FD6CB4054621}" type="datetimeFigureOut">
              <a:rPr lang="en-US" smtClean="0"/>
              <a:t>2/18/2024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C0ED48-3AD1-42E1-8D31-11EB5693136F}" type="slidenum">
              <a:rPr lang="en-US" smtClean="0"/>
              <a:t>‹#›</a:t>
            </a:fld>
            <a:endParaRPr lang="en-US"/>
          </a:p>
        </p:txBody>
      </p:sp>
    </p:spTree>
    <p:extLst>
      <p:ext uri="{BB962C8B-B14F-4D97-AF65-F5344CB8AC3E}">
        <p14:creationId xmlns:p14="http://schemas.microsoft.com/office/powerpoint/2010/main" val="40370481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C0ED48-3AD1-42E1-8D31-11EB5693136F}" type="slidenum">
              <a:rPr lang="en-US" smtClean="0"/>
              <a:t>9</a:t>
            </a:fld>
            <a:endParaRPr lang="en-US"/>
          </a:p>
        </p:txBody>
      </p:sp>
    </p:spTree>
    <p:extLst>
      <p:ext uri="{BB962C8B-B14F-4D97-AF65-F5344CB8AC3E}">
        <p14:creationId xmlns:p14="http://schemas.microsoft.com/office/powerpoint/2010/main" val="1365464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10</a:t>
            </a:fld>
            <a:endParaRPr lang="en-US"/>
          </a:p>
        </p:txBody>
      </p:sp>
    </p:spTree>
    <p:extLst>
      <p:ext uri="{BB962C8B-B14F-4D97-AF65-F5344CB8AC3E}">
        <p14:creationId xmlns:p14="http://schemas.microsoft.com/office/powerpoint/2010/main" val="421994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11</a:t>
            </a:fld>
            <a:endParaRPr lang="en-US"/>
          </a:p>
        </p:txBody>
      </p:sp>
    </p:spTree>
    <p:extLst>
      <p:ext uri="{BB962C8B-B14F-4D97-AF65-F5344CB8AC3E}">
        <p14:creationId xmlns:p14="http://schemas.microsoft.com/office/powerpoint/2010/main" val="29451579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C0ED48-3AD1-42E1-8D31-11EB5693136F}" type="slidenum">
              <a:rPr lang="en-US" smtClean="0"/>
              <a:t>12</a:t>
            </a:fld>
            <a:endParaRPr lang="en-US"/>
          </a:p>
        </p:txBody>
      </p:sp>
    </p:spTree>
    <p:extLst>
      <p:ext uri="{BB962C8B-B14F-4D97-AF65-F5344CB8AC3E}">
        <p14:creationId xmlns:p14="http://schemas.microsoft.com/office/powerpoint/2010/main" val="412458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13</a:t>
            </a:fld>
            <a:endParaRPr lang="en-US"/>
          </a:p>
        </p:txBody>
      </p:sp>
    </p:spTree>
    <p:extLst>
      <p:ext uri="{BB962C8B-B14F-4D97-AF65-F5344CB8AC3E}">
        <p14:creationId xmlns:p14="http://schemas.microsoft.com/office/powerpoint/2010/main" val="400194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14</a:t>
            </a:fld>
            <a:endParaRPr lang="en-US"/>
          </a:p>
        </p:txBody>
      </p:sp>
    </p:spTree>
    <p:extLst>
      <p:ext uri="{BB962C8B-B14F-4D97-AF65-F5344CB8AC3E}">
        <p14:creationId xmlns:p14="http://schemas.microsoft.com/office/powerpoint/2010/main" val="3976284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15</a:t>
            </a:fld>
            <a:endParaRPr lang="en-US"/>
          </a:p>
        </p:txBody>
      </p:sp>
    </p:spTree>
    <p:extLst>
      <p:ext uri="{BB962C8B-B14F-4D97-AF65-F5344CB8AC3E}">
        <p14:creationId xmlns:p14="http://schemas.microsoft.com/office/powerpoint/2010/main" val="2193700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C0ED48-3AD1-42E1-8D31-11EB5693136F}" type="slidenum">
              <a:rPr lang="en-US" smtClean="0"/>
              <a:t>16</a:t>
            </a:fld>
            <a:endParaRPr lang="en-US"/>
          </a:p>
        </p:txBody>
      </p:sp>
    </p:spTree>
    <p:extLst>
      <p:ext uri="{BB962C8B-B14F-4D97-AF65-F5344CB8AC3E}">
        <p14:creationId xmlns:p14="http://schemas.microsoft.com/office/powerpoint/2010/main" val="38033949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8EC04F8-29D3-0052-A097-61F3E3A9CC0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 y="-1"/>
            <a:ext cx="12191998" cy="6946899"/>
          </a:xfrm>
          <a:prstGeom prst="rect">
            <a:avLst/>
          </a:prstGeom>
        </p:spPr>
      </p:pic>
      <p:sp>
        <p:nvSpPr>
          <p:cNvPr id="2" name="Title 1">
            <a:extLst>
              <a:ext uri="{FF2B5EF4-FFF2-40B4-BE49-F238E27FC236}">
                <a16:creationId xmlns:a16="http://schemas.microsoft.com/office/drawing/2014/main" id="{A0587FA8-2515-C387-FFDF-9003F2D781B5}"/>
              </a:ext>
            </a:extLst>
          </p:cNvPr>
          <p:cNvSpPr>
            <a:spLocks noGrp="1"/>
          </p:cNvSpPr>
          <p:nvPr>
            <p:ph type="ctrTitle"/>
          </p:nvPr>
        </p:nvSpPr>
        <p:spPr>
          <a:xfrm>
            <a:off x="1524000" y="3028207"/>
            <a:ext cx="9144000" cy="1158649"/>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73A1BC3-1763-DF42-AE04-45C0A4EEDF50}"/>
              </a:ext>
            </a:extLst>
          </p:cNvPr>
          <p:cNvSpPr>
            <a:spLocks noGrp="1"/>
          </p:cNvSpPr>
          <p:nvPr>
            <p:ph type="subTitle" idx="1"/>
          </p:nvPr>
        </p:nvSpPr>
        <p:spPr>
          <a:xfrm>
            <a:off x="1524000" y="4281242"/>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CB57182B-66E3-6EF1-BAEC-28CEAE83EB9F}"/>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5" name="Footer Placeholder 4">
            <a:extLst>
              <a:ext uri="{FF2B5EF4-FFF2-40B4-BE49-F238E27FC236}">
                <a16:creationId xmlns:a16="http://schemas.microsoft.com/office/drawing/2014/main" id="{5C3EBF30-EA78-5755-111E-46C17F1DD61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2FD29E2-5E3B-D0E7-C498-B2841C11D97F}"/>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124994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94C1F-6E6D-6379-5F2B-9D30766E0B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C5C9FF1-7F93-E531-B591-5A4E9ABEEFC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0378A7-D741-C16E-86D9-8165F5DD7530}"/>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5" name="Footer Placeholder 4">
            <a:extLst>
              <a:ext uri="{FF2B5EF4-FFF2-40B4-BE49-F238E27FC236}">
                <a16:creationId xmlns:a16="http://schemas.microsoft.com/office/drawing/2014/main" id="{3806878D-096B-AE01-3791-80307BC9960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242BA0F-D973-3C2B-24B7-4453DE03541B}"/>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3664668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F3FFDE-7A50-7E81-3907-10FFDBD4FAA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24A3848-DE50-CB98-FFA7-5171655786E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BB4A59-B8FD-2F26-B570-967B3D89F788}"/>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5" name="Footer Placeholder 4">
            <a:extLst>
              <a:ext uri="{FF2B5EF4-FFF2-40B4-BE49-F238E27FC236}">
                <a16:creationId xmlns:a16="http://schemas.microsoft.com/office/drawing/2014/main" id="{2B3E387A-4647-8F5B-7C8D-7537CF7A0D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555B18F-27F1-FE0B-4D7F-BB31673F9907}"/>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3910613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832AE-E91A-DDA8-20C8-C6F3220EF9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607670-4316-7807-4D2E-373C949504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a:extLst>
              <a:ext uri="{FF2B5EF4-FFF2-40B4-BE49-F238E27FC236}">
                <a16:creationId xmlns:a16="http://schemas.microsoft.com/office/drawing/2014/main" id="{465F7CC3-C676-F437-EFB8-07A96E35F1C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1295399"/>
          </a:xfrm>
          <a:prstGeom prst="rect">
            <a:avLst/>
          </a:prstGeom>
        </p:spPr>
      </p:pic>
      <p:sp>
        <p:nvSpPr>
          <p:cNvPr id="8" name="Date Placeholder 7">
            <a:extLst>
              <a:ext uri="{FF2B5EF4-FFF2-40B4-BE49-F238E27FC236}">
                <a16:creationId xmlns:a16="http://schemas.microsoft.com/office/drawing/2014/main" id="{3A45F060-7D0B-5B9E-32A2-729154569895}"/>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9" name="Footer Placeholder 8">
            <a:extLst>
              <a:ext uri="{FF2B5EF4-FFF2-40B4-BE49-F238E27FC236}">
                <a16:creationId xmlns:a16="http://schemas.microsoft.com/office/drawing/2014/main" id="{A1ED7466-DDB0-4523-A6E0-6EEA058CF45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A4C7AC4A-A238-5E05-BA04-2214B01AE171}"/>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1499070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ACA17-B395-2B84-745A-18DBA9C0E08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F3DCAB-3971-CDF6-9489-BAF9202A83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853CABE-724B-D2C5-EC83-DE30583F688A}"/>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5" name="Footer Placeholder 4">
            <a:extLst>
              <a:ext uri="{FF2B5EF4-FFF2-40B4-BE49-F238E27FC236}">
                <a16:creationId xmlns:a16="http://schemas.microsoft.com/office/drawing/2014/main" id="{18D95428-2449-52CD-4E6D-D59F31AA69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3C712C1-CFB8-96FC-383D-325591A95211}"/>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1374632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3F745-0242-7143-21D2-4E5E57C448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D73F8D-8B04-668F-5303-F7227DBF030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350E284-2F0E-4B9F-89D9-D308E24DCE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6CE12E-6FFC-7B9C-E47C-A704972CA6AC}"/>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6" name="Footer Placeholder 5">
            <a:extLst>
              <a:ext uri="{FF2B5EF4-FFF2-40B4-BE49-F238E27FC236}">
                <a16:creationId xmlns:a16="http://schemas.microsoft.com/office/drawing/2014/main" id="{E7130B1F-1ECD-1C23-D55A-FB860518D2F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716CFB5-E1A3-94D8-3C2D-8A5E21585D10}"/>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596442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1E613-07AF-B113-DB25-AE4AA3F903C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61D0F1-9C12-A90A-C052-ADE099D06B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9A5A68-267D-40B4-0376-649AA1190CD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70C407-3E34-E52A-E823-DE6F068A30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AA152B4-272B-0024-0AAB-CF57D7D20F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2209B4D-FF4D-EA91-2E6C-006ECA92E165}"/>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8" name="Footer Placeholder 7">
            <a:extLst>
              <a:ext uri="{FF2B5EF4-FFF2-40B4-BE49-F238E27FC236}">
                <a16:creationId xmlns:a16="http://schemas.microsoft.com/office/drawing/2014/main" id="{9A47A918-7E24-AF7E-F348-72B5A922639A}"/>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3A697A5-0D17-7CC7-2DD6-2658D213A39E}"/>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2255418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90F1A-9978-E373-A2DC-7D466FA00C3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7C2718-6F11-C5D0-4E1F-8A16E6A78367}"/>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4" name="Footer Placeholder 3">
            <a:extLst>
              <a:ext uri="{FF2B5EF4-FFF2-40B4-BE49-F238E27FC236}">
                <a16:creationId xmlns:a16="http://schemas.microsoft.com/office/drawing/2014/main" id="{E4F17DCF-E5CA-8B99-59BC-793CF817B271}"/>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F5C65A2-0F79-572A-8A27-293BEB93C391}"/>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3035923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1E37CC-056B-863B-16BF-9FDB083B33C4}"/>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3" name="Footer Placeholder 2">
            <a:extLst>
              <a:ext uri="{FF2B5EF4-FFF2-40B4-BE49-F238E27FC236}">
                <a16:creationId xmlns:a16="http://schemas.microsoft.com/office/drawing/2014/main" id="{0F3A1FCE-9540-5804-AD05-DE8314E5DEA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C015EC78-C0C2-EFCF-4608-1205878240C0}"/>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2432958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D7A82-F52D-65E3-0205-58B93B8036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D80E2A-E43F-A025-FA53-93D83C3595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0E7C6D-011F-D9C2-6FF6-BA78ACC884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514A599-0BD4-74F1-560E-3814543A7B41}"/>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6" name="Footer Placeholder 5">
            <a:extLst>
              <a:ext uri="{FF2B5EF4-FFF2-40B4-BE49-F238E27FC236}">
                <a16:creationId xmlns:a16="http://schemas.microsoft.com/office/drawing/2014/main" id="{647F115B-2956-A826-295C-F87F7D76EB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B068C8D-876D-9138-2ED0-12351500CB1A}"/>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3225262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D66F5-5B60-A639-0834-5ADA061EBC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77A64C4-1B4D-2D76-F0BF-6F614E3015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39A5D2A-DBF1-D235-E039-D0ECF58E7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51A976-B9EF-280B-1D2B-F1E6C9F0D89C}"/>
              </a:ext>
            </a:extLst>
          </p:cNvPr>
          <p:cNvSpPr>
            <a:spLocks noGrp="1"/>
          </p:cNvSpPr>
          <p:nvPr>
            <p:ph type="dt" sz="half" idx="10"/>
          </p:nvPr>
        </p:nvSpPr>
        <p:spPr/>
        <p:txBody>
          <a:bodyPr/>
          <a:lstStyle/>
          <a:p>
            <a:fld id="{864E5EF4-2286-4061-9C94-CFBB9D8C7408}" type="datetimeFigureOut">
              <a:rPr lang="en-US" smtClean="0"/>
              <a:t>2/18/2024</a:t>
            </a:fld>
            <a:endParaRPr lang="en-US" dirty="0"/>
          </a:p>
        </p:txBody>
      </p:sp>
      <p:sp>
        <p:nvSpPr>
          <p:cNvPr id="6" name="Footer Placeholder 5">
            <a:extLst>
              <a:ext uri="{FF2B5EF4-FFF2-40B4-BE49-F238E27FC236}">
                <a16:creationId xmlns:a16="http://schemas.microsoft.com/office/drawing/2014/main" id="{F317E97B-C93E-5B30-226D-EEFAE23F29F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E9FFEE1-6E20-E1A4-6D43-85A29476FE84}"/>
              </a:ext>
            </a:extLst>
          </p:cNvPr>
          <p:cNvSpPr>
            <a:spLocks noGrp="1"/>
          </p:cNvSpPr>
          <p:nvPr>
            <p:ph type="sldNum" sz="quarter" idx="12"/>
          </p:nvPr>
        </p:nvSpPr>
        <p:spPr/>
        <p:txBody>
          <a:bodyPr/>
          <a:lstStyle/>
          <a:p>
            <a:fld id="{8928AC45-C4E8-4C7F-A651-1DD024C86A65}" type="slidenum">
              <a:rPr lang="en-US" smtClean="0"/>
              <a:t>‹#›</a:t>
            </a:fld>
            <a:endParaRPr lang="en-US" dirty="0"/>
          </a:p>
        </p:txBody>
      </p:sp>
    </p:spTree>
    <p:extLst>
      <p:ext uri="{BB962C8B-B14F-4D97-AF65-F5344CB8AC3E}">
        <p14:creationId xmlns:p14="http://schemas.microsoft.com/office/powerpoint/2010/main" val="3836669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E3DA684-706B-6FA9-6835-80F1CEF65E05}"/>
              </a:ext>
            </a:extLst>
          </p:cNvPr>
          <p:cNvSpPr>
            <a:spLocks noGrp="1"/>
          </p:cNvSpPr>
          <p:nvPr>
            <p:ph type="title"/>
          </p:nvPr>
        </p:nvSpPr>
        <p:spPr>
          <a:xfrm>
            <a:off x="838200" y="106668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894B4E1-57BF-F666-07EA-E20FB013FE24}"/>
              </a:ext>
            </a:extLst>
          </p:cNvPr>
          <p:cNvSpPr>
            <a:spLocks noGrp="1"/>
          </p:cNvSpPr>
          <p:nvPr>
            <p:ph type="body" idx="1"/>
          </p:nvPr>
        </p:nvSpPr>
        <p:spPr>
          <a:xfrm>
            <a:off x="838200" y="2481943"/>
            <a:ext cx="10515600" cy="36950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F1F4446-DA85-BA8D-1E60-26CABE0D5D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5EF4-2286-4061-9C94-CFBB9D8C7408}" type="datetimeFigureOut">
              <a:rPr lang="en-US" smtClean="0"/>
              <a:t>2/18/2024</a:t>
            </a:fld>
            <a:endParaRPr lang="en-US" dirty="0"/>
          </a:p>
        </p:txBody>
      </p:sp>
      <p:sp>
        <p:nvSpPr>
          <p:cNvPr id="5" name="Footer Placeholder 4">
            <a:extLst>
              <a:ext uri="{FF2B5EF4-FFF2-40B4-BE49-F238E27FC236}">
                <a16:creationId xmlns:a16="http://schemas.microsoft.com/office/drawing/2014/main" id="{E2FEF652-EA79-A983-18FF-CFB2A10275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DFABD47-53B1-2674-F06F-8097CBA60C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28AC45-C4E8-4C7F-A651-1DD024C86A65}" type="slidenum">
              <a:rPr lang="en-US" smtClean="0"/>
              <a:t>‹#›</a:t>
            </a:fld>
            <a:endParaRPr lang="en-US" dirty="0"/>
          </a:p>
        </p:txBody>
      </p:sp>
    </p:spTree>
    <p:extLst>
      <p:ext uri="{BB962C8B-B14F-4D97-AF65-F5344CB8AC3E}">
        <p14:creationId xmlns:p14="http://schemas.microsoft.com/office/powerpoint/2010/main" val="10455444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6D6841-2269-98E5-1180-6C64DDF9407B}"/>
              </a:ext>
            </a:extLst>
          </p:cNvPr>
          <p:cNvSpPr txBox="1"/>
          <p:nvPr/>
        </p:nvSpPr>
        <p:spPr>
          <a:xfrm>
            <a:off x="0" y="2942376"/>
            <a:ext cx="12192000" cy="1754326"/>
          </a:xfrm>
          <a:prstGeom prst="rect">
            <a:avLst/>
          </a:prstGeom>
          <a:noFill/>
        </p:spPr>
        <p:txBody>
          <a:bodyPr wrap="square" rtlCol="0">
            <a:spAutoFit/>
          </a:bodyPr>
          <a:lstStyle/>
          <a:p>
            <a:pPr algn="ctr"/>
            <a:r>
              <a:rPr lang="en-US" sz="5400" b="1" dirty="0">
                <a:latin typeface="Calibri" panose="020F0502020204030204" pitchFamily="34" charset="0"/>
                <a:cs typeface="Calibri" panose="020F0502020204030204" pitchFamily="34" charset="0"/>
              </a:rPr>
              <a:t>Outsourcing Vendor Due Diligence </a:t>
            </a:r>
          </a:p>
          <a:p>
            <a:pPr algn="ctr"/>
            <a:r>
              <a:rPr lang="en-US" sz="5400" b="1" dirty="0">
                <a:latin typeface="Calibri" panose="020F0502020204030204" pitchFamily="34" charset="0"/>
                <a:cs typeface="Calibri" panose="020F0502020204030204" pitchFamily="34" charset="0"/>
              </a:rPr>
              <a:t>for Larger Firms</a:t>
            </a:r>
            <a:endParaRPr lang="en-US" sz="5400" dirty="0"/>
          </a:p>
        </p:txBody>
      </p:sp>
      <p:sp>
        <p:nvSpPr>
          <p:cNvPr id="8" name="TextBox 7">
            <a:extLst>
              <a:ext uri="{FF2B5EF4-FFF2-40B4-BE49-F238E27FC236}">
                <a16:creationId xmlns:a16="http://schemas.microsoft.com/office/drawing/2014/main" id="{22476C1C-84E5-650A-2016-25ED3712E75B}"/>
              </a:ext>
            </a:extLst>
          </p:cNvPr>
          <p:cNvSpPr txBox="1"/>
          <p:nvPr/>
        </p:nvSpPr>
        <p:spPr>
          <a:xfrm>
            <a:off x="0" y="4696702"/>
            <a:ext cx="12192000" cy="2339102"/>
          </a:xfrm>
          <a:prstGeom prst="rect">
            <a:avLst/>
          </a:prstGeom>
          <a:noFill/>
        </p:spPr>
        <p:txBody>
          <a:bodyPr wrap="square" rtlCol="0">
            <a:spAutoFit/>
          </a:bodyPr>
          <a:lstStyle/>
          <a:p>
            <a:pPr algn="l"/>
            <a:r>
              <a:rPr lang="en-US" sz="1800" b="1" dirty="0"/>
              <a:t>     </a:t>
            </a:r>
            <a:r>
              <a:rPr lang="en-US" sz="3200" b="1" dirty="0"/>
              <a:t>Nevis </a:t>
            </a:r>
            <a:r>
              <a:rPr lang="en-US" sz="3200" b="1" dirty="0" err="1"/>
              <a:t>Bregasi</a:t>
            </a:r>
            <a:r>
              <a:rPr lang="en-US" sz="3200" dirty="0"/>
              <a:t> / MFS Investment Management</a:t>
            </a:r>
            <a:endParaRPr lang="en-US" sz="3200" b="1" dirty="0"/>
          </a:p>
          <a:p>
            <a:pPr algn="l"/>
            <a:r>
              <a:rPr lang="en-US" sz="3200" b="1" dirty="0"/>
              <a:t>   Drew Bowden</a:t>
            </a:r>
            <a:r>
              <a:rPr lang="en-US" sz="3200" dirty="0"/>
              <a:t> / TCW</a:t>
            </a:r>
          </a:p>
          <a:p>
            <a:pPr algn="l"/>
            <a:r>
              <a:rPr lang="en-US" sz="3200" b="1" dirty="0"/>
              <a:t>   Stephen Johnson</a:t>
            </a:r>
            <a:r>
              <a:rPr lang="en-US" sz="3200" dirty="0"/>
              <a:t> / Charles Schwab &amp; Co. Inc.</a:t>
            </a:r>
            <a:endParaRPr lang="en-US" sz="3200" b="1" dirty="0"/>
          </a:p>
          <a:p>
            <a:pPr algn="l"/>
            <a:r>
              <a:rPr lang="en-US" sz="3200" b="1" dirty="0"/>
              <a:t>   Michael Koffler</a:t>
            </a:r>
            <a:r>
              <a:rPr lang="en-US" sz="3200" dirty="0"/>
              <a:t> / Eversheds Sutherland (US) LLP </a:t>
            </a:r>
            <a:r>
              <a:rPr lang="en-US" b="1" dirty="0"/>
              <a:t>(MODERATOR)</a:t>
            </a:r>
          </a:p>
          <a:p>
            <a:endParaRPr lang="en-US" dirty="0"/>
          </a:p>
        </p:txBody>
      </p:sp>
    </p:spTree>
    <p:extLst>
      <p:ext uri="{BB962C8B-B14F-4D97-AF65-F5344CB8AC3E}">
        <p14:creationId xmlns:p14="http://schemas.microsoft.com/office/powerpoint/2010/main" val="8948992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A7743-4E30-8703-C033-65DF5C1F39DC}"/>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Liability “Catch 22”</a:t>
            </a:r>
          </a:p>
        </p:txBody>
      </p:sp>
      <p:sp>
        <p:nvSpPr>
          <p:cNvPr id="3" name="Content Placeholder 2">
            <a:extLst>
              <a:ext uri="{FF2B5EF4-FFF2-40B4-BE49-F238E27FC236}">
                <a16:creationId xmlns:a16="http://schemas.microsoft.com/office/drawing/2014/main" id="{FAEB7512-FD19-5EE3-678B-E509C25B71FD}"/>
              </a:ext>
            </a:extLst>
          </p:cNvPr>
          <p:cNvSpPr>
            <a:spLocks noGrp="1"/>
          </p:cNvSpPr>
          <p:nvPr>
            <p:ph idx="1"/>
          </p:nvPr>
        </p:nvSpPr>
        <p:spPr>
          <a:xfrm>
            <a:off x="838200" y="2103120"/>
            <a:ext cx="10515600" cy="4245429"/>
          </a:xfrm>
        </p:spPr>
        <p:txBody>
          <a:bodyPr>
            <a:normAutofit fontScale="47500" lnSpcReduction="20000"/>
          </a:bodyPr>
          <a:lstStyle/>
          <a:p>
            <a:r>
              <a:rPr lang="en-US" sz="7600" dirty="0"/>
              <a:t>Is an adviser liable to clients if it outsources a covered function and performs sufficient diligence/oversight? </a:t>
            </a:r>
          </a:p>
          <a:p>
            <a:pPr lvl="1"/>
            <a:r>
              <a:rPr lang="en-US" sz="6500" dirty="0"/>
              <a:t>An adviser remains liable for its obligations, including under the Advisers Act, Federal securities laws and any contract entered into with clients, even if it outsources functions. In addition, an adviser cannot waive its fiduciary duty. </a:t>
            </a:r>
          </a:p>
          <a:p>
            <a:pPr lvl="1"/>
            <a:r>
              <a:rPr lang="en-US" sz="6500" dirty="0"/>
              <a:t>In order to comply with its legal obligations when outsourcing a function, the adviser should confirm the service provider is able to perform the applicable function timely and effectively to the same standards applicable to the adviser.</a:t>
            </a:r>
          </a:p>
        </p:txBody>
      </p:sp>
    </p:spTree>
    <p:extLst>
      <p:ext uri="{BB962C8B-B14F-4D97-AF65-F5344CB8AC3E}">
        <p14:creationId xmlns:p14="http://schemas.microsoft.com/office/powerpoint/2010/main" val="633545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A7743-4E30-8703-C033-65DF5C1F39DC}"/>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Liability “Catch 22”</a:t>
            </a:r>
          </a:p>
        </p:txBody>
      </p:sp>
      <p:sp>
        <p:nvSpPr>
          <p:cNvPr id="3" name="Content Placeholder 2">
            <a:extLst>
              <a:ext uri="{FF2B5EF4-FFF2-40B4-BE49-F238E27FC236}">
                <a16:creationId xmlns:a16="http://schemas.microsoft.com/office/drawing/2014/main" id="{FAEB7512-FD19-5EE3-678B-E509C25B71FD}"/>
              </a:ext>
            </a:extLst>
          </p:cNvPr>
          <p:cNvSpPr>
            <a:spLocks noGrp="1"/>
          </p:cNvSpPr>
          <p:nvPr>
            <p:ph idx="1"/>
          </p:nvPr>
        </p:nvSpPr>
        <p:spPr>
          <a:xfrm>
            <a:off x="838200" y="2103120"/>
            <a:ext cx="10515600" cy="4245429"/>
          </a:xfrm>
        </p:spPr>
        <p:txBody>
          <a:bodyPr>
            <a:normAutofit fontScale="92500" lnSpcReduction="20000"/>
          </a:bodyPr>
          <a:lstStyle/>
          <a:p>
            <a:r>
              <a:rPr lang="en-US" sz="3900" dirty="0"/>
              <a:t>Is an adviser liable to a client if the adviser outsources a covered function and performs a sufficient level of diligence and oversight? </a:t>
            </a:r>
          </a:p>
          <a:p>
            <a:pPr lvl="1"/>
            <a:r>
              <a:rPr lang="en-US" sz="3500" dirty="0"/>
              <a:t>If an adviser allocates client portfolios to a sub-adviser, the adviser is still responsible for ensuring the services rendered are consistent with the adviser’s representation of the services to clients.</a:t>
            </a:r>
          </a:p>
          <a:p>
            <a:pPr lvl="1"/>
            <a:r>
              <a:rPr lang="en-US" sz="3500" dirty="0"/>
              <a:t>When an adviser outsources a covered function, should the rule include an express provision that prohibits an adviser from disclaiming liability when it is not performing a covered function itself</a:t>
            </a:r>
          </a:p>
        </p:txBody>
      </p:sp>
    </p:spTree>
    <p:extLst>
      <p:ext uri="{BB962C8B-B14F-4D97-AF65-F5344CB8AC3E}">
        <p14:creationId xmlns:p14="http://schemas.microsoft.com/office/powerpoint/2010/main" val="3985283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A Preview of Enforcement?</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a:xfrm>
            <a:off x="507999" y="2319868"/>
            <a:ext cx="11209867" cy="4411132"/>
          </a:xfrm>
        </p:spPr>
        <p:txBody>
          <a:bodyPr>
            <a:normAutofit fontScale="85000" lnSpcReduction="20000"/>
          </a:bodyPr>
          <a:lstStyle/>
          <a:p>
            <a:pPr marL="685800"/>
            <a:r>
              <a:rPr lang="en-US" sz="4200" dirty="0"/>
              <a:t>CCM Case (IA-5943), 1/11/22</a:t>
            </a:r>
          </a:p>
          <a:p>
            <a:pPr lvl="2"/>
            <a:r>
              <a:rPr lang="en-US" sz="3000" dirty="0"/>
              <a:t>“CCM and its IARs will be liable only for their own acts of gross negligence or willful misconduct. CCM and its IARs will not be liable for any act or omission, or the failure or inability to perform any obligation, of any broker, dealer, investment adviser, sub-custodian or other agent, including affiliates, whom CCM selected with reasonable care.”</a:t>
            </a:r>
          </a:p>
          <a:p>
            <a:pPr lvl="2"/>
            <a:r>
              <a:rPr lang="en-US" sz="3000" dirty="0"/>
              <a:t>“CCM’s revised advisory agreement purports to relieve CCM from liability for conduct as to which the client has a non-waivable cause of action against CCM . . . The hedge clause is inconsistent with an adviser’s fiduciary duty . . . Moreover, the statement that “CCM and its IARs will be liable only for their own acts of gross negligence or willful misconduct” is an inaccurate statement of the liability standards . . . Accordingly, both the original and the revised hedge clause violate Section 206(2) . . . ”</a:t>
            </a:r>
          </a:p>
        </p:txBody>
      </p:sp>
    </p:spTree>
    <p:extLst>
      <p:ext uri="{BB962C8B-B14F-4D97-AF65-F5344CB8AC3E}">
        <p14:creationId xmlns:p14="http://schemas.microsoft.com/office/powerpoint/2010/main" val="517103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80% of $1B+ AUM Firms Outsource Technology Systems/Data Management</a:t>
            </a:r>
          </a:p>
        </p:txBody>
      </p:sp>
      <p:graphicFrame>
        <p:nvGraphicFramePr>
          <p:cNvPr id="4" name="Table 4">
            <a:extLst>
              <a:ext uri="{FF2B5EF4-FFF2-40B4-BE49-F238E27FC236}">
                <a16:creationId xmlns:a16="http://schemas.microsoft.com/office/drawing/2014/main" id="{4FB1F8E0-8895-FEDE-1E18-F9201825F64A}"/>
              </a:ext>
            </a:extLst>
          </p:cNvPr>
          <p:cNvGraphicFramePr>
            <a:graphicFrameLocks noGrp="1"/>
          </p:cNvGraphicFramePr>
          <p:nvPr>
            <p:ph idx="1"/>
            <p:extLst>
              <p:ext uri="{D42A27DB-BD31-4B8C-83A1-F6EECF244321}">
                <p14:modId xmlns:p14="http://schemas.microsoft.com/office/powerpoint/2010/main" val="749723074"/>
              </p:ext>
            </p:extLst>
          </p:nvPr>
        </p:nvGraphicFramePr>
        <p:xfrm>
          <a:off x="767593" y="2589957"/>
          <a:ext cx="10515599" cy="3691943"/>
        </p:xfrm>
        <a:graphic>
          <a:graphicData uri="http://schemas.openxmlformats.org/drawingml/2006/table">
            <a:tbl>
              <a:tblPr firstRow="1" bandRow="1">
                <a:tableStyleId>{F5AB1C69-6EDB-4FF4-983F-18BD219EF322}</a:tableStyleId>
              </a:tblPr>
              <a:tblGrid>
                <a:gridCol w="7965984">
                  <a:extLst>
                    <a:ext uri="{9D8B030D-6E8A-4147-A177-3AD203B41FA5}">
                      <a16:colId xmlns:a16="http://schemas.microsoft.com/office/drawing/2014/main" val="2808734854"/>
                    </a:ext>
                  </a:extLst>
                </a:gridCol>
                <a:gridCol w="1304009">
                  <a:extLst>
                    <a:ext uri="{9D8B030D-6E8A-4147-A177-3AD203B41FA5}">
                      <a16:colId xmlns:a16="http://schemas.microsoft.com/office/drawing/2014/main" val="2730433362"/>
                    </a:ext>
                  </a:extLst>
                </a:gridCol>
                <a:gridCol w="1245606">
                  <a:extLst>
                    <a:ext uri="{9D8B030D-6E8A-4147-A177-3AD203B41FA5}">
                      <a16:colId xmlns:a16="http://schemas.microsoft.com/office/drawing/2014/main" val="2323532301"/>
                    </a:ext>
                  </a:extLst>
                </a:gridCol>
              </a:tblGrid>
              <a:tr h="438259">
                <a:tc>
                  <a:txBody>
                    <a:bodyPr/>
                    <a:lstStyle/>
                    <a:p>
                      <a:r>
                        <a:rPr lang="en-US" dirty="0"/>
                        <a:t>Outsourcing of Technology Systems-Planned to Outsource in 2023</a:t>
                      </a:r>
                    </a:p>
                  </a:txBody>
                  <a:tcPr anchor="b"/>
                </a:tc>
                <a:tc>
                  <a:txBody>
                    <a:bodyPr/>
                    <a:lstStyle/>
                    <a:p>
                      <a:pPr algn="ctr"/>
                      <a:r>
                        <a:rPr lang="en-US" dirty="0"/>
                        <a:t>All Firms</a:t>
                      </a:r>
                    </a:p>
                  </a:txBody>
                  <a:tcPr anchor="b"/>
                </a:tc>
                <a:tc>
                  <a:txBody>
                    <a:bodyPr/>
                    <a:lstStyle/>
                    <a:p>
                      <a:pPr algn="ctr"/>
                      <a:r>
                        <a:rPr lang="en-US" dirty="0"/>
                        <a:t>Over $1B</a:t>
                      </a:r>
                    </a:p>
                  </a:txBody>
                  <a:tcPr anchor="b"/>
                </a:tc>
                <a:extLst>
                  <a:ext uri="{0D108BD9-81ED-4DB2-BD59-A6C34878D82A}">
                    <a16:rowId xmlns:a16="http://schemas.microsoft.com/office/drawing/2014/main" val="150188281"/>
                  </a:ext>
                </a:extLst>
              </a:tr>
              <a:tr h="875145">
                <a:tc>
                  <a:txBody>
                    <a:bodyPr/>
                    <a:lstStyle/>
                    <a:p>
                      <a:r>
                        <a:rPr lang="en-US" dirty="0"/>
                        <a:t>Full outsourcing:  Computer hardware infrastructure is hosted offsite and maintained by a third-party provider, and portfolio accounting day-to-day data management processes are managed by a third-party provider</a:t>
                      </a:r>
                    </a:p>
                  </a:txBody>
                  <a:tcPr/>
                </a:tc>
                <a:tc>
                  <a:txBody>
                    <a:bodyPr/>
                    <a:lstStyle/>
                    <a:p>
                      <a:pPr algn="ctr"/>
                      <a:r>
                        <a:rPr lang="en-US" dirty="0"/>
                        <a:t>23%</a:t>
                      </a:r>
                    </a:p>
                  </a:txBody>
                  <a:tcPr/>
                </a:tc>
                <a:tc>
                  <a:txBody>
                    <a:bodyPr/>
                    <a:lstStyle/>
                    <a:p>
                      <a:pPr algn="ctr"/>
                      <a:r>
                        <a:rPr lang="en-US" dirty="0"/>
                        <a:t>19%</a:t>
                      </a:r>
                    </a:p>
                  </a:txBody>
                  <a:tcPr/>
                </a:tc>
                <a:extLst>
                  <a:ext uri="{0D108BD9-81ED-4DB2-BD59-A6C34878D82A}">
                    <a16:rowId xmlns:a16="http://schemas.microsoft.com/office/drawing/2014/main" val="1970313168"/>
                  </a:ext>
                </a:extLst>
              </a:tr>
              <a:tr h="685351">
                <a:tc>
                  <a:txBody>
                    <a:bodyPr/>
                    <a:lstStyle/>
                    <a:p>
                      <a:r>
                        <a:rPr lang="en-US" dirty="0"/>
                        <a:t>Operational and data management outsourcing:  Portfolio accounting day-to-day management processes are managed by a third-party provider</a:t>
                      </a:r>
                    </a:p>
                  </a:txBody>
                  <a:tcPr/>
                </a:tc>
                <a:tc>
                  <a:txBody>
                    <a:bodyPr/>
                    <a:lstStyle/>
                    <a:p>
                      <a:pPr algn="ctr"/>
                      <a:r>
                        <a:rPr lang="en-US" dirty="0"/>
                        <a:t>28%</a:t>
                      </a:r>
                    </a:p>
                  </a:txBody>
                  <a:tcPr/>
                </a:tc>
                <a:tc>
                  <a:txBody>
                    <a:bodyPr/>
                    <a:lstStyle/>
                    <a:p>
                      <a:pPr algn="ctr"/>
                      <a:r>
                        <a:rPr lang="en-US" dirty="0"/>
                        <a:t>30%</a:t>
                      </a:r>
                    </a:p>
                    <a:p>
                      <a:pPr algn="ctr"/>
                      <a:endParaRPr lang="en-US" dirty="0"/>
                    </a:p>
                  </a:txBody>
                  <a:tcPr/>
                </a:tc>
                <a:extLst>
                  <a:ext uri="{0D108BD9-81ED-4DB2-BD59-A6C34878D82A}">
                    <a16:rowId xmlns:a16="http://schemas.microsoft.com/office/drawing/2014/main" val="2821888789"/>
                  </a:ext>
                </a:extLst>
              </a:tr>
              <a:tr h="612601">
                <a:tc>
                  <a:txBody>
                    <a:bodyPr/>
                    <a:lstStyle/>
                    <a:p>
                      <a:r>
                        <a:rPr lang="en-US" dirty="0"/>
                        <a:t>Infrastructure outsourcing:  Computer hardware infrastructure is hosted offsite and maintained by a third-party provider</a:t>
                      </a:r>
                    </a:p>
                  </a:txBody>
                  <a:tcPr/>
                </a:tc>
                <a:tc>
                  <a:txBody>
                    <a:bodyPr/>
                    <a:lstStyle/>
                    <a:p>
                      <a:pPr algn="ctr"/>
                      <a:r>
                        <a:rPr lang="en-US" dirty="0"/>
                        <a:t>28%</a:t>
                      </a:r>
                    </a:p>
                  </a:txBody>
                  <a:tcPr/>
                </a:tc>
                <a:tc>
                  <a:txBody>
                    <a:bodyPr/>
                    <a:lstStyle/>
                    <a:p>
                      <a:pPr algn="ctr"/>
                      <a:r>
                        <a:rPr lang="en-US" dirty="0"/>
                        <a:t>33%</a:t>
                      </a:r>
                    </a:p>
                  </a:txBody>
                  <a:tcPr/>
                </a:tc>
                <a:extLst>
                  <a:ext uri="{0D108BD9-81ED-4DB2-BD59-A6C34878D82A}">
                    <a16:rowId xmlns:a16="http://schemas.microsoft.com/office/drawing/2014/main" val="2700980297"/>
                  </a:ext>
                </a:extLst>
              </a:tr>
              <a:tr h="648093">
                <a:tc>
                  <a:txBody>
                    <a:bodyPr/>
                    <a:lstStyle/>
                    <a:p>
                      <a:r>
                        <a:rPr lang="en-US" dirty="0"/>
                        <a:t>No outsourcing:  Computer hardware infrastructure and portfolio accounting day-to-day data management processes are maintained entirely in-house</a:t>
                      </a:r>
                    </a:p>
                  </a:txBody>
                  <a:tcPr/>
                </a:tc>
                <a:tc>
                  <a:txBody>
                    <a:bodyPr/>
                    <a:lstStyle/>
                    <a:p>
                      <a:pPr algn="ctr"/>
                      <a:r>
                        <a:rPr lang="en-US" dirty="0"/>
                        <a:t>21%</a:t>
                      </a:r>
                    </a:p>
                  </a:txBody>
                  <a:tcPr/>
                </a:tc>
                <a:tc>
                  <a:txBody>
                    <a:bodyPr/>
                    <a:lstStyle/>
                    <a:p>
                      <a:pPr algn="ctr"/>
                      <a:r>
                        <a:rPr lang="en-US" dirty="0"/>
                        <a:t>18%</a:t>
                      </a:r>
                    </a:p>
                  </a:txBody>
                  <a:tcPr/>
                </a:tc>
                <a:extLst>
                  <a:ext uri="{0D108BD9-81ED-4DB2-BD59-A6C34878D82A}">
                    <a16:rowId xmlns:a16="http://schemas.microsoft.com/office/drawing/2014/main" val="3942521939"/>
                  </a:ext>
                </a:extLst>
              </a:tr>
              <a:tr h="350058">
                <a:tc>
                  <a:txBody>
                    <a:bodyPr/>
                    <a:lstStyle/>
                    <a:p>
                      <a:pPr algn="r"/>
                      <a:r>
                        <a:rPr lang="en-US" b="1" dirty="0"/>
                        <a:t>Total</a:t>
                      </a:r>
                    </a:p>
                  </a:txBody>
                  <a:tcPr/>
                </a:tc>
                <a:tc>
                  <a:txBody>
                    <a:bodyPr/>
                    <a:lstStyle/>
                    <a:p>
                      <a:pPr algn="ctr"/>
                      <a:r>
                        <a:rPr lang="en-US" dirty="0"/>
                        <a:t>100%</a:t>
                      </a:r>
                    </a:p>
                  </a:txBody>
                  <a:tcPr/>
                </a:tc>
                <a:tc>
                  <a:txBody>
                    <a:bodyPr/>
                    <a:lstStyle/>
                    <a:p>
                      <a:pPr algn="ctr"/>
                      <a:r>
                        <a:rPr lang="en-US" dirty="0"/>
                        <a:t>100%</a:t>
                      </a:r>
                    </a:p>
                  </a:txBody>
                  <a:tcPr/>
                </a:tc>
                <a:extLst>
                  <a:ext uri="{0D108BD9-81ED-4DB2-BD59-A6C34878D82A}">
                    <a16:rowId xmlns:a16="http://schemas.microsoft.com/office/drawing/2014/main" val="985335947"/>
                  </a:ext>
                </a:extLst>
              </a:tr>
            </a:tbl>
          </a:graphicData>
        </a:graphic>
      </p:graphicFrame>
      <p:sp>
        <p:nvSpPr>
          <p:cNvPr id="3" name="TextBox 2">
            <a:extLst>
              <a:ext uri="{FF2B5EF4-FFF2-40B4-BE49-F238E27FC236}">
                <a16:creationId xmlns:a16="http://schemas.microsoft.com/office/drawing/2014/main" id="{DFC2B009-895D-1026-B10F-C1F2F5CB56E9}"/>
              </a:ext>
            </a:extLst>
          </p:cNvPr>
          <p:cNvSpPr txBox="1"/>
          <p:nvPr/>
        </p:nvSpPr>
        <p:spPr>
          <a:xfrm>
            <a:off x="678929" y="6396335"/>
            <a:ext cx="8229600" cy="461665"/>
          </a:xfrm>
          <a:prstGeom prst="rect">
            <a:avLst/>
          </a:prstGeom>
          <a:noFill/>
        </p:spPr>
        <p:txBody>
          <a:bodyPr wrap="square" rtlCol="0">
            <a:spAutoFit/>
          </a:bodyPr>
          <a:lstStyle/>
          <a:p>
            <a:r>
              <a:rPr lang="en-US" sz="800" dirty="0">
                <a:solidFill>
                  <a:schemeClr val="tx1">
                    <a:lumMod val="50000"/>
                    <a:lumOff val="50000"/>
                  </a:schemeClr>
                </a:solidFill>
                <a:effectLst/>
                <a:latin typeface="Calibri" panose="020F0502020204030204" pitchFamily="34" charset="0"/>
                <a:ea typeface="Calibri" panose="020F0502020204030204" pitchFamily="34" charset="0"/>
              </a:rPr>
              <a:t>Results for all firms with $25 million or more in AUM and firms with $1 billion or more in AUM. Past performance is not an indicator of future results. 2023 RIA Benchmarking Study from Charles Schwab, fielded January to March 2023. Study contains self-reported data from 1,300 firms. Participant firms represent various sizes and business models categorized into peer groups by AUM.</a:t>
            </a:r>
          </a:p>
          <a:p>
            <a:endParaRPr lang="en-US" sz="800" dirty="0">
              <a:solidFill>
                <a:schemeClr val="tx1">
                  <a:lumMod val="50000"/>
                  <a:lumOff val="50000"/>
                </a:schemeClr>
              </a:solidFill>
            </a:endParaRPr>
          </a:p>
        </p:txBody>
      </p:sp>
    </p:spTree>
    <p:extLst>
      <p:ext uri="{BB962C8B-B14F-4D97-AF65-F5344CB8AC3E}">
        <p14:creationId xmlns:p14="http://schemas.microsoft.com/office/powerpoint/2010/main" val="2100270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662730" y="1367405"/>
            <a:ext cx="10721132" cy="1006679"/>
          </a:xfrm>
        </p:spPr>
        <p:txBody>
          <a:bodyPr>
            <a:normAutofit fontScale="90000"/>
          </a:bodyPr>
          <a:lstStyle/>
          <a:p>
            <a:r>
              <a:rPr lang="en-US" b="1" dirty="0">
                <a:latin typeface="Calibri" panose="020F0502020204030204" pitchFamily="34" charset="0"/>
                <a:cs typeface="Calibri" panose="020F0502020204030204" pitchFamily="34" charset="0"/>
              </a:rPr>
              <a:t>Most firms Don’t Plan to Outsource Key areas of Investment Management</a:t>
            </a:r>
          </a:p>
        </p:txBody>
      </p:sp>
      <p:graphicFrame>
        <p:nvGraphicFramePr>
          <p:cNvPr id="5" name="Table 5">
            <a:extLst>
              <a:ext uri="{FF2B5EF4-FFF2-40B4-BE49-F238E27FC236}">
                <a16:creationId xmlns:a16="http://schemas.microsoft.com/office/drawing/2014/main" id="{F80313DD-E77A-ABE0-EF09-DFF697FDBFFB}"/>
              </a:ext>
            </a:extLst>
          </p:cNvPr>
          <p:cNvGraphicFramePr>
            <a:graphicFrameLocks noGrp="1"/>
          </p:cNvGraphicFramePr>
          <p:nvPr>
            <p:ph idx="1"/>
            <p:extLst>
              <p:ext uri="{D42A27DB-BD31-4B8C-83A1-F6EECF244321}">
                <p14:modId xmlns:p14="http://schemas.microsoft.com/office/powerpoint/2010/main" val="3948402422"/>
              </p:ext>
            </p:extLst>
          </p:nvPr>
        </p:nvGraphicFramePr>
        <p:xfrm>
          <a:off x="444617" y="2527026"/>
          <a:ext cx="11174138" cy="3679892"/>
        </p:xfrm>
        <a:graphic>
          <a:graphicData uri="http://schemas.openxmlformats.org/drawingml/2006/table">
            <a:tbl>
              <a:tblPr firstRow="1" bandRow="1">
                <a:tableStyleId>{F5AB1C69-6EDB-4FF4-983F-18BD219EF322}</a:tableStyleId>
              </a:tblPr>
              <a:tblGrid>
                <a:gridCol w="5177220">
                  <a:extLst>
                    <a:ext uri="{9D8B030D-6E8A-4147-A177-3AD203B41FA5}">
                      <a16:colId xmlns:a16="http://schemas.microsoft.com/office/drawing/2014/main" val="1602194539"/>
                    </a:ext>
                  </a:extLst>
                </a:gridCol>
                <a:gridCol w="1191181">
                  <a:extLst>
                    <a:ext uri="{9D8B030D-6E8A-4147-A177-3AD203B41FA5}">
                      <a16:colId xmlns:a16="http://schemas.microsoft.com/office/drawing/2014/main" val="676524382"/>
                    </a:ext>
                  </a:extLst>
                </a:gridCol>
                <a:gridCol w="1416560">
                  <a:extLst>
                    <a:ext uri="{9D8B030D-6E8A-4147-A177-3AD203B41FA5}">
                      <a16:colId xmlns:a16="http://schemas.microsoft.com/office/drawing/2014/main" val="510126532"/>
                    </a:ext>
                  </a:extLst>
                </a:gridCol>
                <a:gridCol w="1495792">
                  <a:extLst>
                    <a:ext uri="{9D8B030D-6E8A-4147-A177-3AD203B41FA5}">
                      <a16:colId xmlns:a16="http://schemas.microsoft.com/office/drawing/2014/main" val="2090408619"/>
                    </a:ext>
                  </a:extLst>
                </a:gridCol>
                <a:gridCol w="1893385">
                  <a:extLst>
                    <a:ext uri="{9D8B030D-6E8A-4147-A177-3AD203B41FA5}">
                      <a16:colId xmlns:a16="http://schemas.microsoft.com/office/drawing/2014/main" val="4018598764"/>
                    </a:ext>
                  </a:extLst>
                </a:gridCol>
              </a:tblGrid>
              <a:tr h="753812">
                <a:tc>
                  <a:txBody>
                    <a:bodyPr/>
                    <a:lstStyle/>
                    <a:p>
                      <a:r>
                        <a:rPr lang="en-US" dirty="0"/>
                        <a:t>In-House, No Outsourcing Planned</a:t>
                      </a:r>
                    </a:p>
                  </a:txBody>
                  <a:tcPr anchor="b"/>
                </a:tc>
                <a:tc>
                  <a:txBody>
                    <a:bodyPr/>
                    <a:lstStyle/>
                    <a:p>
                      <a:pPr algn="ctr"/>
                      <a:r>
                        <a:rPr lang="en-US" dirty="0"/>
                        <a:t>All Firms</a:t>
                      </a:r>
                    </a:p>
                  </a:txBody>
                  <a:tcPr anchor="b"/>
                </a:tc>
                <a:tc>
                  <a:txBody>
                    <a:bodyPr/>
                    <a:lstStyle/>
                    <a:p>
                      <a:pPr algn="ctr"/>
                      <a:r>
                        <a:rPr lang="en-US" dirty="0"/>
                        <a:t>Under $250M</a:t>
                      </a:r>
                    </a:p>
                  </a:txBody>
                  <a:tcPr anchor="b"/>
                </a:tc>
                <a:tc>
                  <a:txBody>
                    <a:bodyPr/>
                    <a:lstStyle/>
                    <a:p>
                      <a:pPr algn="ctr"/>
                      <a:r>
                        <a:rPr lang="en-US" dirty="0"/>
                        <a:t>Over $1B</a:t>
                      </a:r>
                    </a:p>
                  </a:txBody>
                  <a:tcPr anchor="b"/>
                </a:tc>
                <a:tc>
                  <a:txBody>
                    <a:bodyPr/>
                    <a:lstStyle/>
                    <a:p>
                      <a:pPr algn="ctr"/>
                      <a:r>
                        <a:rPr lang="en-US" dirty="0"/>
                        <a:t>Diff Under $250M</a:t>
                      </a:r>
                    </a:p>
                    <a:p>
                      <a:pPr algn="ctr"/>
                      <a:r>
                        <a:rPr lang="en-US" dirty="0"/>
                        <a:t>and Over $1B</a:t>
                      </a:r>
                    </a:p>
                  </a:txBody>
                  <a:tcPr anchor="b"/>
                </a:tc>
                <a:extLst>
                  <a:ext uri="{0D108BD9-81ED-4DB2-BD59-A6C34878D82A}">
                    <a16:rowId xmlns:a16="http://schemas.microsoft.com/office/drawing/2014/main" val="451499698"/>
                  </a:ext>
                </a:extLst>
              </a:tr>
              <a:tr h="179882">
                <a:tc>
                  <a:txBody>
                    <a:bodyPr/>
                    <a:lstStyle/>
                    <a:p>
                      <a:r>
                        <a:rPr lang="en-US" dirty="0"/>
                        <a:t>Investment research – Traditional</a:t>
                      </a:r>
                    </a:p>
                  </a:txBody>
                  <a:tcPr/>
                </a:tc>
                <a:tc>
                  <a:txBody>
                    <a:bodyPr/>
                    <a:lstStyle/>
                    <a:p>
                      <a:pPr algn="ctr"/>
                      <a:r>
                        <a:rPr lang="en-US" dirty="0"/>
                        <a:t>71%</a:t>
                      </a:r>
                    </a:p>
                  </a:txBody>
                  <a:tcPr/>
                </a:tc>
                <a:tc>
                  <a:txBody>
                    <a:bodyPr/>
                    <a:lstStyle/>
                    <a:p>
                      <a:pPr algn="ctr"/>
                      <a:r>
                        <a:rPr lang="en-US" dirty="0"/>
                        <a:t>72%</a:t>
                      </a:r>
                    </a:p>
                  </a:txBody>
                  <a:tcPr/>
                </a:tc>
                <a:tc>
                  <a:txBody>
                    <a:bodyPr/>
                    <a:lstStyle/>
                    <a:p>
                      <a:pPr algn="ctr"/>
                      <a:r>
                        <a:rPr lang="en-US" dirty="0"/>
                        <a:t>75%</a:t>
                      </a:r>
                    </a:p>
                  </a:txBody>
                  <a:tcPr/>
                </a:tc>
                <a:tc>
                  <a:txBody>
                    <a:bodyPr/>
                    <a:lstStyle/>
                    <a:p>
                      <a:pPr algn="ctr"/>
                      <a:r>
                        <a:rPr lang="en-US" dirty="0"/>
                        <a:t>3%</a:t>
                      </a:r>
                    </a:p>
                  </a:txBody>
                  <a:tcPr/>
                </a:tc>
                <a:extLst>
                  <a:ext uri="{0D108BD9-81ED-4DB2-BD59-A6C34878D82A}">
                    <a16:rowId xmlns:a16="http://schemas.microsoft.com/office/drawing/2014/main" val="3526934639"/>
                  </a:ext>
                </a:extLst>
              </a:tr>
              <a:tr h="179882">
                <a:tc>
                  <a:txBody>
                    <a:bodyPr/>
                    <a:lstStyle/>
                    <a:p>
                      <a:r>
                        <a:rPr lang="en-US" dirty="0"/>
                        <a:t>Investment research – Alternatives</a:t>
                      </a:r>
                    </a:p>
                  </a:txBody>
                  <a:tcPr/>
                </a:tc>
                <a:tc>
                  <a:txBody>
                    <a:bodyPr/>
                    <a:lstStyle/>
                    <a:p>
                      <a:pPr algn="ctr"/>
                      <a:r>
                        <a:rPr lang="en-US" dirty="0"/>
                        <a:t>69%</a:t>
                      </a:r>
                    </a:p>
                  </a:txBody>
                  <a:tcPr/>
                </a:tc>
                <a:tc>
                  <a:txBody>
                    <a:bodyPr/>
                    <a:lstStyle/>
                    <a:p>
                      <a:pPr algn="ctr"/>
                      <a:r>
                        <a:rPr lang="en-US" dirty="0"/>
                        <a:t>74%</a:t>
                      </a:r>
                    </a:p>
                  </a:txBody>
                  <a:tcPr/>
                </a:tc>
                <a:tc>
                  <a:txBody>
                    <a:bodyPr/>
                    <a:lstStyle/>
                    <a:p>
                      <a:pPr algn="ctr"/>
                      <a:r>
                        <a:rPr lang="en-US" dirty="0"/>
                        <a:t>63%</a:t>
                      </a:r>
                    </a:p>
                  </a:txBody>
                  <a:tcPr/>
                </a:tc>
                <a:tc>
                  <a:txBody>
                    <a:bodyPr/>
                    <a:lstStyle/>
                    <a:p>
                      <a:pPr algn="ctr"/>
                      <a:r>
                        <a:rPr lang="en-US" dirty="0"/>
                        <a:t>-10%</a:t>
                      </a:r>
                    </a:p>
                  </a:txBody>
                  <a:tcPr/>
                </a:tc>
                <a:extLst>
                  <a:ext uri="{0D108BD9-81ED-4DB2-BD59-A6C34878D82A}">
                    <a16:rowId xmlns:a16="http://schemas.microsoft.com/office/drawing/2014/main" val="2572131480"/>
                  </a:ext>
                </a:extLst>
              </a:tr>
              <a:tr h="179882">
                <a:tc>
                  <a:txBody>
                    <a:bodyPr/>
                    <a:lstStyle/>
                    <a:p>
                      <a:r>
                        <a:rPr lang="en-US" dirty="0"/>
                        <a:t>Market commentary for clients</a:t>
                      </a:r>
                    </a:p>
                  </a:txBody>
                  <a:tcPr/>
                </a:tc>
                <a:tc>
                  <a:txBody>
                    <a:bodyPr/>
                    <a:lstStyle/>
                    <a:p>
                      <a:pPr algn="ctr"/>
                      <a:r>
                        <a:rPr lang="en-US" dirty="0"/>
                        <a:t>70%</a:t>
                      </a:r>
                    </a:p>
                  </a:txBody>
                  <a:tcPr/>
                </a:tc>
                <a:tc>
                  <a:txBody>
                    <a:bodyPr/>
                    <a:lstStyle/>
                    <a:p>
                      <a:pPr algn="ctr"/>
                      <a:r>
                        <a:rPr lang="en-US" dirty="0"/>
                        <a:t>65%</a:t>
                      </a:r>
                    </a:p>
                  </a:txBody>
                  <a:tcPr/>
                </a:tc>
                <a:tc>
                  <a:txBody>
                    <a:bodyPr/>
                    <a:lstStyle/>
                    <a:p>
                      <a:pPr algn="ctr"/>
                      <a:r>
                        <a:rPr lang="en-US" dirty="0"/>
                        <a:t>79%</a:t>
                      </a:r>
                    </a:p>
                  </a:txBody>
                  <a:tcPr/>
                </a:tc>
                <a:tc>
                  <a:txBody>
                    <a:bodyPr/>
                    <a:lstStyle/>
                    <a:p>
                      <a:pPr algn="ctr"/>
                      <a:r>
                        <a:rPr lang="en-US" dirty="0"/>
                        <a:t>14%</a:t>
                      </a:r>
                    </a:p>
                  </a:txBody>
                  <a:tcPr/>
                </a:tc>
                <a:extLst>
                  <a:ext uri="{0D108BD9-81ED-4DB2-BD59-A6C34878D82A}">
                    <a16:rowId xmlns:a16="http://schemas.microsoft.com/office/drawing/2014/main" val="1661599659"/>
                  </a:ext>
                </a:extLst>
              </a:tr>
              <a:tr h="179882">
                <a:tc>
                  <a:txBody>
                    <a:bodyPr/>
                    <a:lstStyle/>
                    <a:p>
                      <a:r>
                        <a:rPr lang="en-US" dirty="0"/>
                        <a:t>Model portfolios</a:t>
                      </a:r>
                    </a:p>
                  </a:txBody>
                  <a:tcPr/>
                </a:tc>
                <a:tc>
                  <a:txBody>
                    <a:bodyPr/>
                    <a:lstStyle/>
                    <a:p>
                      <a:pPr algn="ctr"/>
                      <a:r>
                        <a:rPr lang="en-US" dirty="0"/>
                        <a:t>82%</a:t>
                      </a:r>
                    </a:p>
                  </a:txBody>
                  <a:tcPr/>
                </a:tc>
                <a:tc>
                  <a:txBody>
                    <a:bodyPr/>
                    <a:lstStyle/>
                    <a:p>
                      <a:pPr algn="ctr"/>
                      <a:r>
                        <a:rPr lang="en-US" dirty="0"/>
                        <a:t>78%</a:t>
                      </a:r>
                    </a:p>
                  </a:txBody>
                  <a:tcPr/>
                </a:tc>
                <a:tc>
                  <a:txBody>
                    <a:bodyPr/>
                    <a:lstStyle/>
                    <a:p>
                      <a:pPr algn="ctr"/>
                      <a:r>
                        <a:rPr lang="en-US" dirty="0"/>
                        <a:t>87%</a:t>
                      </a:r>
                    </a:p>
                  </a:txBody>
                  <a:tcPr/>
                </a:tc>
                <a:tc>
                  <a:txBody>
                    <a:bodyPr/>
                    <a:lstStyle/>
                    <a:p>
                      <a:pPr algn="ctr"/>
                      <a:r>
                        <a:rPr lang="en-US" dirty="0"/>
                        <a:t>9%</a:t>
                      </a:r>
                    </a:p>
                  </a:txBody>
                  <a:tcPr/>
                </a:tc>
                <a:extLst>
                  <a:ext uri="{0D108BD9-81ED-4DB2-BD59-A6C34878D82A}">
                    <a16:rowId xmlns:a16="http://schemas.microsoft.com/office/drawing/2014/main" val="695314747"/>
                  </a:ext>
                </a:extLst>
              </a:tr>
              <a:tr h="179882">
                <a:tc>
                  <a:txBody>
                    <a:bodyPr/>
                    <a:lstStyle/>
                    <a:p>
                      <a:r>
                        <a:rPr lang="en-US" dirty="0"/>
                        <a:t>Tax-loss harvesting</a:t>
                      </a:r>
                    </a:p>
                  </a:txBody>
                  <a:tcPr/>
                </a:tc>
                <a:tc>
                  <a:txBody>
                    <a:bodyPr/>
                    <a:lstStyle/>
                    <a:p>
                      <a:pPr algn="ctr"/>
                      <a:r>
                        <a:rPr lang="en-US" dirty="0"/>
                        <a:t>84%</a:t>
                      </a:r>
                    </a:p>
                  </a:txBody>
                  <a:tcPr/>
                </a:tc>
                <a:tc>
                  <a:txBody>
                    <a:bodyPr/>
                    <a:lstStyle/>
                    <a:p>
                      <a:pPr algn="ctr"/>
                      <a:r>
                        <a:rPr lang="en-US" dirty="0"/>
                        <a:t>82%</a:t>
                      </a:r>
                    </a:p>
                  </a:txBody>
                  <a:tcPr/>
                </a:tc>
                <a:tc>
                  <a:txBody>
                    <a:bodyPr/>
                    <a:lstStyle/>
                    <a:p>
                      <a:pPr algn="ctr"/>
                      <a:r>
                        <a:rPr lang="en-US" dirty="0"/>
                        <a:t>81%</a:t>
                      </a:r>
                    </a:p>
                  </a:txBody>
                  <a:tcPr/>
                </a:tc>
                <a:tc>
                  <a:txBody>
                    <a:bodyPr/>
                    <a:lstStyle/>
                    <a:p>
                      <a:pPr algn="ctr"/>
                      <a:r>
                        <a:rPr lang="en-US" dirty="0"/>
                        <a:t>-1%</a:t>
                      </a:r>
                    </a:p>
                  </a:txBody>
                  <a:tcPr/>
                </a:tc>
                <a:extLst>
                  <a:ext uri="{0D108BD9-81ED-4DB2-BD59-A6C34878D82A}">
                    <a16:rowId xmlns:a16="http://schemas.microsoft.com/office/drawing/2014/main" val="99829943"/>
                  </a:ext>
                </a:extLst>
              </a:tr>
              <a:tr h="179882">
                <a:tc>
                  <a:txBody>
                    <a:bodyPr/>
                    <a:lstStyle/>
                    <a:p>
                      <a:r>
                        <a:rPr lang="en-US" dirty="0"/>
                        <a:t>Portfolio monitoring</a:t>
                      </a:r>
                    </a:p>
                  </a:txBody>
                  <a:tcPr/>
                </a:tc>
                <a:tc>
                  <a:txBody>
                    <a:bodyPr/>
                    <a:lstStyle/>
                    <a:p>
                      <a:pPr algn="ctr"/>
                      <a:r>
                        <a:rPr lang="en-US" dirty="0"/>
                        <a:t>88%</a:t>
                      </a:r>
                    </a:p>
                  </a:txBody>
                  <a:tcPr/>
                </a:tc>
                <a:tc>
                  <a:txBody>
                    <a:bodyPr/>
                    <a:lstStyle/>
                    <a:p>
                      <a:pPr algn="ctr"/>
                      <a:r>
                        <a:rPr lang="en-US" dirty="0"/>
                        <a:t>85%</a:t>
                      </a:r>
                    </a:p>
                  </a:txBody>
                  <a:tcPr/>
                </a:tc>
                <a:tc>
                  <a:txBody>
                    <a:bodyPr/>
                    <a:lstStyle/>
                    <a:p>
                      <a:pPr algn="ctr"/>
                      <a:r>
                        <a:rPr lang="en-US" dirty="0"/>
                        <a:t>90%</a:t>
                      </a:r>
                    </a:p>
                  </a:txBody>
                  <a:tcPr/>
                </a:tc>
                <a:tc>
                  <a:txBody>
                    <a:bodyPr/>
                    <a:lstStyle/>
                    <a:p>
                      <a:pPr algn="ctr"/>
                      <a:r>
                        <a:rPr lang="en-US" dirty="0"/>
                        <a:t>5%</a:t>
                      </a:r>
                    </a:p>
                  </a:txBody>
                  <a:tcPr/>
                </a:tc>
                <a:extLst>
                  <a:ext uri="{0D108BD9-81ED-4DB2-BD59-A6C34878D82A}">
                    <a16:rowId xmlns:a16="http://schemas.microsoft.com/office/drawing/2014/main" val="4101294390"/>
                  </a:ext>
                </a:extLst>
              </a:tr>
              <a:tr h="179882">
                <a:tc>
                  <a:txBody>
                    <a:bodyPr/>
                    <a:lstStyle/>
                    <a:p>
                      <a:r>
                        <a:rPr lang="en-US" dirty="0"/>
                        <a:t>Trading and rebalancing</a:t>
                      </a:r>
                    </a:p>
                  </a:txBody>
                  <a:tcPr/>
                </a:tc>
                <a:tc>
                  <a:txBody>
                    <a:bodyPr/>
                    <a:lstStyle/>
                    <a:p>
                      <a:pPr algn="ctr"/>
                      <a:r>
                        <a:rPr lang="en-US" dirty="0"/>
                        <a:t>87%</a:t>
                      </a:r>
                    </a:p>
                  </a:txBody>
                  <a:tcPr/>
                </a:tc>
                <a:tc>
                  <a:txBody>
                    <a:bodyPr/>
                    <a:lstStyle/>
                    <a:p>
                      <a:pPr algn="ctr"/>
                      <a:r>
                        <a:rPr lang="en-US" dirty="0"/>
                        <a:t>83%</a:t>
                      </a:r>
                    </a:p>
                  </a:txBody>
                  <a:tcPr/>
                </a:tc>
                <a:tc>
                  <a:txBody>
                    <a:bodyPr/>
                    <a:lstStyle/>
                    <a:p>
                      <a:pPr algn="ctr"/>
                      <a:r>
                        <a:rPr lang="en-US" dirty="0"/>
                        <a:t>91%</a:t>
                      </a:r>
                    </a:p>
                  </a:txBody>
                  <a:tcPr/>
                </a:tc>
                <a:tc>
                  <a:txBody>
                    <a:bodyPr/>
                    <a:lstStyle/>
                    <a:p>
                      <a:pPr algn="ctr"/>
                      <a:r>
                        <a:rPr lang="en-US" dirty="0"/>
                        <a:t>7%</a:t>
                      </a:r>
                    </a:p>
                  </a:txBody>
                  <a:tcPr/>
                </a:tc>
                <a:extLst>
                  <a:ext uri="{0D108BD9-81ED-4DB2-BD59-A6C34878D82A}">
                    <a16:rowId xmlns:a16="http://schemas.microsoft.com/office/drawing/2014/main" val="4218424189"/>
                  </a:ext>
                </a:extLst>
              </a:tr>
              <a:tr h="179882">
                <a:tc>
                  <a:txBody>
                    <a:bodyPr/>
                    <a:lstStyle/>
                    <a:p>
                      <a:r>
                        <a:rPr lang="en-US" dirty="0"/>
                        <a:t>Chief Investment Officer role/responsibilities</a:t>
                      </a:r>
                    </a:p>
                  </a:txBody>
                  <a:tcPr/>
                </a:tc>
                <a:tc>
                  <a:txBody>
                    <a:bodyPr/>
                    <a:lstStyle/>
                    <a:p>
                      <a:pPr algn="ctr"/>
                      <a:r>
                        <a:rPr lang="en-US" dirty="0"/>
                        <a:t>90%</a:t>
                      </a:r>
                    </a:p>
                  </a:txBody>
                  <a:tcPr/>
                </a:tc>
                <a:tc>
                  <a:txBody>
                    <a:bodyPr/>
                    <a:lstStyle/>
                    <a:p>
                      <a:pPr algn="ctr"/>
                      <a:r>
                        <a:rPr lang="en-US" dirty="0"/>
                        <a:t>87%</a:t>
                      </a:r>
                    </a:p>
                  </a:txBody>
                  <a:tcPr/>
                </a:tc>
                <a:tc>
                  <a:txBody>
                    <a:bodyPr/>
                    <a:lstStyle/>
                    <a:p>
                      <a:pPr algn="ctr"/>
                      <a:r>
                        <a:rPr lang="en-US" dirty="0"/>
                        <a:t>94%</a:t>
                      </a:r>
                    </a:p>
                  </a:txBody>
                  <a:tcPr/>
                </a:tc>
                <a:tc>
                  <a:txBody>
                    <a:bodyPr/>
                    <a:lstStyle/>
                    <a:p>
                      <a:pPr algn="ctr"/>
                      <a:r>
                        <a:rPr lang="en-US" dirty="0"/>
                        <a:t>7%</a:t>
                      </a:r>
                    </a:p>
                  </a:txBody>
                  <a:tcPr/>
                </a:tc>
                <a:extLst>
                  <a:ext uri="{0D108BD9-81ED-4DB2-BD59-A6C34878D82A}">
                    <a16:rowId xmlns:a16="http://schemas.microsoft.com/office/drawing/2014/main" val="1263616430"/>
                  </a:ext>
                </a:extLst>
              </a:tr>
            </a:tbl>
          </a:graphicData>
        </a:graphic>
      </p:graphicFrame>
      <p:sp>
        <p:nvSpPr>
          <p:cNvPr id="6" name="TextBox 5">
            <a:extLst>
              <a:ext uri="{FF2B5EF4-FFF2-40B4-BE49-F238E27FC236}">
                <a16:creationId xmlns:a16="http://schemas.microsoft.com/office/drawing/2014/main" id="{8E055DB3-CF4E-5ACC-C7F0-625176E02B92}"/>
              </a:ext>
            </a:extLst>
          </p:cNvPr>
          <p:cNvSpPr txBox="1"/>
          <p:nvPr/>
        </p:nvSpPr>
        <p:spPr>
          <a:xfrm>
            <a:off x="345596" y="6282850"/>
            <a:ext cx="9072154" cy="461665"/>
          </a:xfrm>
          <a:prstGeom prst="rect">
            <a:avLst/>
          </a:prstGeom>
          <a:noFill/>
        </p:spPr>
        <p:txBody>
          <a:bodyPr wrap="square" rtlCol="0">
            <a:spAutoFit/>
          </a:bodyPr>
          <a:lstStyle/>
          <a:p>
            <a:pPr marR="0">
              <a:spcBef>
                <a:spcPts val="0"/>
              </a:spcBef>
              <a:spcAft>
                <a:spcPts val="0"/>
              </a:spcAft>
            </a:pPr>
            <a:r>
              <a:rPr lang="en-US" sz="800" dirty="0">
                <a:solidFill>
                  <a:schemeClr val="tx1">
                    <a:lumMod val="50000"/>
                    <a:lumOff val="50000"/>
                  </a:schemeClr>
                </a:solidFill>
                <a:latin typeface="Calibri" panose="020F0502020204030204" pitchFamily="34" charset="0"/>
              </a:rPr>
              <a:t>Results for all firms with $25 million or more in AUM, firms with under $250 million in AUM, and firms with $1 billion or more in AUM. Past performance is not an indicator of future results. 2023 RIA Benchmarking Study from Charles Schwab, fielded January to March 2023. Study contains self-reported data from 1,300 firms. Participant firms represent various sizes and business models categorized into peer groups by AUM.</a:t>
            </a:r>
          </a:p>
          <a:p>
            <a:endParaRPr lang="en-US" sz="800" dirty="0">
              <a:solidFill>
                <a:schemeClr val="tx1">
                  <a:lumMod val="50000"/>
                  <a:lumOff val="50000"/>
                </a:schemeClr>
              </a:solidFill>
            </a:endParaRPr>
          </a:p>
        </p:txBody>
      </p:sp>
    </p:spTree>
    <p:extLst>
      <p:ext uri="{BB962C8B-B14F-4D97-AF65-F5344CB8AC3E}">
        <p14:creationId xmlns:p14="http://schemas.microsoft.com/office/powerpoint/2010/main" val="3340381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755010" y="1342238"/>
            <a:ext cx="10511406" cy="947955"/>
          </a:xfrm>
        </p:spPr>
        <p:txBody>
          <a:bodyPr>
            <a:normAutofit fontScale="90000"/>
          </a:bodyPr>
          <a:lstStyle/>
          <a:p>
            <a:r>
              <a:rPr lang="en-US" b="1" dirty="0">
                <a:latin typeface="Calibri" panose="020F0502020204030204" pitchFamily="34" charset="0"/>
                <a:cs typeface="Calibri" panose="020F0502020204030204" pitchFamily="34" charset="0"/>
              </a:rPr>
              <a:t>Most firms are handling Investment Management Functions In-House</a:t>
            </a:r>
          </a:p>
        </p:txBody>
      </p:sp>
      <p:graphicFrame>
        <p:nvGraphicFramePr>
          <p:cNvPr id="4" name="Table 4">
            <a:extLst>
              <a:ext uri="{FF2B5EF4-FFF2-40B4-BE49-F238E27FC236}">
                <a16:creationId xmlns:a16="http://schemas.microsoft.com/office/drawing/2014/main" id="{4BAD5FA2-DBF7-6224-D610-8E675B41FFA6}"/>
              </a:ext>
            </a:extLst>
          </p:cNvPr>
          <p:cNvGraphicFramePr>
            <a:graphicFrameLocks noGrp="1"/>
          </p:cNvGraphicFramePr>
          <p:nvPr>
            <p:ph idx="1"/>
            <p:extLst>
              <p:ext uri="{D42A27DB-BD31-4B8C-83A1-F6EECF244321}">
                <p14:modId xmlns:p14="http://schemas.microsoft.com/office/powerpoint/2010/main" val="2785077080"/>
              </p:ext>
            </p:extLst>
          </p:nvPr>
        </p:nvGraphicFramePr>
        <p:xfrm>
          <a:off x="637564" y="2413788"/>
          <a:ext cx="10628852" cy="3985408"/>
        </p:xfrm>
        <a:graphic>
          <a:graphicData uri="http://schemas.openxmlformats.org/drawingml/2006/table">
            <a:tbl>
              <a:tblPr firstRow="1" bandRow="1">
                <a:tableStyleId>{F5AB1C69-6EDB-4FF4-983F-18BD219EF322}</a:tableStyleId>
              </a:tblPr>
              <a:tblGrid>
                <a:gridCol w="4402982">
                  <a:extLst>
                    <a:ext uri="{9D8B030D-6E8A-4147-A177-3AD203B41FA5}">
                      <a16:colId xmlns:a16="http://schemas.microsoft.com/office/drawing/2014/main" val="3843346695"/>
                    </a:ext>
                  </a:extLst>
                </a:gridCol>
                <a:gridCol w="1408740">
                  <a:extLst>
                    <a:ext uri="{9D8B030D-6E8A-4147-A177-3AD203B41FA5}">
                      <a16:colId xmlns:a16="http://schemas.microsoft.com/office/drawing/2014/main" val="3581590448"/>
                    </a:ext>
                  </a:extLst>
                </a:gridCol>
                <a:gridCol w="1370921">
                  <a:extLst>
                    <a:ext uri="{9D8B030D-6E8A-4147-A177-3AD203B41FA5}">
                      <a16:colId xmlns:a16="http://schemas.microsoft.com/office/drawing/2014/main" val="1146746386"/>
                    </a:ext>
                  </a:extLst>
                </a:gridCol>
                <a:gridCol w="1574083">
                  <a:extLst>
                    <a:ext uri="{9D8B030D-6E8A-4147-A177-3AD203B41FA5}">
                      <a16:colId xmlns:a16="http://schemas.microsoft.com/office/drawing/2014/main" val="3121245837"/>
                    </a:ext>
                  </a:extLst>
                </a:gridCol>
                <a:gridCol w="1872126">
                  <a:extLst>
                    <a:ext uri="{9D8B030D-6E8A-4147-A177-3AD203B41FA5}">
                      <a16:colId xmlns:a16="http://schemas.microsoft.com/office/drawing/2014/main" val="528808769"/>
                    </a:ext>
                  </a:extLst>
                </a:gridCol>
              </a:tblGrid>
              <a:tr h="790963">
                <a:tc>
                  <a:txBody>
                    <a:bodyPr/>
                    <a:lstStyle/>
                    <a:p>
                      <a:r>
                        <a:rPr lang="en-US" sz="1600" dirty="0"/>
                        <a:t>Firms Outsourcing Approach for Investment Management Areas</a:t>
                      </a:r>
                    </a:p>
                  </a:txBody>
                  <a:tcPr anchor="b">
                    <a:lnB w="12700" cap="flat" cmpd="sng" algn="ctr">
                      <a:noFill/>
                      <a:prstDash val="solid"/>
                      <a:round/>
                      <a:headEnd type="none" w="med" len="med"/>
                      <a:tailEnd type="none" w="med" len="med"/>
                    </a:lnB>
                  </a:tcPr>
                </a:tc>
                <a:tc>
                  <a:txBody>
                    <a:bodyPr/>
                    <a:lstStyle/>
                    <a:p>
                      <a:r>
                        <a:rPr lang="en-US" sz="1600" dirty="0"/>
                        <a:t>Full </a:t>
                      </a:r>
                    </a:p>
                    <a:p>
                      <a:r>
                        <a:rPr lang="en-US" sz="1600" dirty="0"/>
                        <a:t>Outsourcing</a:t>
                      </a:r>
                    </a:p>
                  </a:txBody>
                  <a:tcPr anchor="b">
                    <a:lnB w="12700" cap="flat" cmpd="sng" algn="ctr">
                      <a:noFill/>
                      <a:prstDash val="solid"/>
                      <a:round/>
                      <a:headEnd type="none" w="med" len="med"/>
                      <a:tailEnd type="none" w="med" len="med"/>
                    </a:lnB>
                  </a:tcPr>
                </a:tc>
                <a:tc>
                  <a:txBody>
                    <a:bodyPr/>
                    <a:lstStyle/>
                    <a:p>
                      <a:r>
                        <a:rPr lang="en-US" sz="1600" dirty="0"/>
                        <a:t>Partial </a:t>
                      </a:r>
                    </a:p>
                    <a:p>
                      <a:r>
                        <a:rPr lang="en-US" sz="1600" dirty="0"/>
                        <a:t>Outsourcing</a:t>
                      </a:r>
                    </a:p>
                  </a:txBody>
                  <a:tcPr anchor="b">
                    <a:lnB w="12700" cap="flat" cmpd="sng" algn="ctr">
                      <a:noFill/>
                      <a:prstDash val="solid"/>
                      <a:round/>
                      <a:headEnd type="none" w="med" len="med"/>
                      <a:tailEnd type="none" w="med" len="med"/>
                    </a:lnB>
                  </a:tcPr>
                </a:tc>
                <a:tc>
                  <a:txBody>
                    <a:bodyPr/>
                    <a:lstStyle/>
                    <a:p>
                      <a:pPr marL="0" algn="l" defTabSz="914400" rtl="0" eaLnBrk="1" latinLnBrk="0" hangingPunct="1"/>
                      <a:r>
                        <a:rPr lang="en-US" sz="1600" b="1" kern="1200" dirty="0">
                          <a:solidFill>
                            <a:schemeClr val="lt1"/>
                          </a:solidFill>
                          <a:latin typeface="+mn-lt"/>
                          <a:ea typeface="+mn-ea"/>
                          <a:cs typeface="+mn-cs"/>
                        </a:rPr>
                        <a:t>In-House, but </a:t>
                      </a:r>
                    </a:p>
                    <a:p>
                      <a:pPr marL="0" algn="l" defTabSz="914400" rtl="0" eaLnBrk="1" latinLnBrk="0" hangingPunct="1"/>
                      <a:r>
                        <a:rPr lang="en-US" sz="1600" b="1" kern="1200" dirty="0">
                          <a:solidFill>
                            <a:schemeClr val="lt1"/>
                          </a:solidFill>
                          <a:latin typeface="+mn-lt"/>
                          <a:ea typeface="+mn-ea"/>
                          <a:cs typeface="+mn-cs"/>
                        </a:rPr>
                        <a:t>Considering </a:t>
                      </a:r>
                    </a:p>
                    <a:p>
                      <a:pPr marL="0" algn="l" defTabSz="914400" rtl="0" eaLnBrk="1" latinLnBrk="0" hangingPunct="1"/>
                      <a:r>
                        <a:rPr lang="en-US" sz="1600" b="1" kern="1200" dirty="0">
                          <a:solidFill>
                            <a:schemeClr val="lt1"/>
                          </a:solidFill>
                          <a:latin typeface="+mn-lt"/>
                          <a:ea typeface="+mn-ea"/>
                          <a:cs typeface="+mn-cs"/>
                        </a:rPr>
                        <a:t>Outsourcing</a:t>
                      </a:r>
                      <a:endParaRPr lang="en-US" sz="1600" dirty="0"/>
                    </a:p>
                  </a:txBody>
                  <a:tcPr anchor="b"/>
                </a:tc>
                <a:tc>
                  <a:txBody>
                    <a:bodyPr/>
                    <a:lstStyle/>
                    <a:p>
                      <a:r>
                        <a:rPr lang="en-US" sz="1600" dirty="0"/>
                        <a:t>In-House, No</a:t>
                      </a:r>
                    </a:p>
                    <a:p>
                      <a:r>
                        <a:rPr lang="en-US" sz="1600" dirty="0"/>
                        <a:t>Outsourcing </a:t>
                      </a:r>
                    </a:p>
                    <a:p>
                      <a:r>
                        <a:rPr lang="en-US" sz="1600" dirty="0"/>
                        <a:t>Planned</a:t>
                      </a:r>
                    </a:p>
                  </a:txBody>
                  <a:tcPr anchor="b"/>
                </a:tc>
                <a:extLst>
                  <a:ext uri="{0D108BD9-81ED-4DB2-BD59-A6C34878D82A}">
                    <a16:rowId xmlns:a16="http://schemas.microsoft.com/office/drawing/2014/main" val="1601089560"/>
                  </a:ext>
                </a:extLst>
              </a:tr>
              <a:tr h="395306">
                <a:tc>
                  <a:txBody>
                    <a:bodyPr/>
                    <a:lstStyle/>
                    <a:p>
                      <a:r>
                        <a:rPr lang="en-US" b="0" cap="none" spc="0" dirty="0">
                          <a:ln w="0"/>
                          <a:solidFill>
                            <a:schemeClr val="tx1"/>
                          </a:solidFill>
                          <a:effectLst>
                            <a:outerShdw blurRad="38100" dist="19050" dir="2700000" algn="tl" rotWithShape="0">
                              <a:schemeClr val="dk1">
                                <a:alpha val="40000"/>
                              </a:schemeClr>
                            </a:outerShdw>
                          </a:effectLst>
                        </a:rPr>
                        <a:t>Investment research-Traditional</a:t>
                      </a:r>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5%</a:t>
                      </a:r>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21%</a:t>
                      </a:r>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2"/>
                    </a:solidFill>
                  </a:tcPr>
                </a:tc>
                <a:tc>
                  <a:txBody>
                    <a:bodyPr/>
                    <a:lstStyle/>
                    <a:p>
                      <a:r>
                        <a:rPr lang="en-US" dirty="0"/>
                        <a:t>4%</a:t>
                      </a:r>
                    </a:p>
                  </a:txBody>
                  <a:tcPr>
                    <a:lnL w="12700" cap="flat" cmpd="sng" algn="ctr">
                      <a:noFill/>
                      <a:prstDash val="solid"/>
                      <a:round/>
                      <a:headEnd type="none" w="med" len="med"/>
                      <a:tailEnd type="none" w="med" len="med"/>
                    </a:lnL>
                  </a:tcPr>
                </a:tc>
                <a:tc>
                  <a:txBody>
                    <a:bodyPr/>
                    <a:lstStyle/>
                    <a:p>
                      <a:r>
                        <a:rPr lang="en-US" dirty="0"/>
                        <a:t>71%</a:t>
                      </a:r>
                    </a:p>
                  </a:txBody>
                  <a:tcPr/>
                </a:tc>
                <a:extLst>
                  <a:ext uri="{0D108BD9-81ED-4DB2-BD59-A6C34878D82A}">
                    <a16:rowId xmlns:a16="http://schemas.microsoft.com/office/drawing/2014/main" val="2095729500"/>
                  </a:ext>
                </a:extLst>
              </a:tr>
              <a:tr h="395306">
                <a:tc>
                  <a:txBody>
                    <a:bodyPr/>
                    <a:lstStyle/>
                    <a:p>
                      <a:r>
                        <a:rPr lang="en-US" b="0" cap="none" spc="0" dirty="0">
                          <a:ln w="0"/>
                          <a:solidFill>
                            <a:schemeClr val="tx1"/>
                          </a:solidFill>
                          <a:effectLst>
                            <a:outerShdw blurRad="38100" dist="19050" dir="2700000" algn="tl" rotWithShape="0">
                              <a:schemeClr val="dk1">
                                <a:alpha val="40000"/>
                              </a:schemeClr>
                            </a:outerShdw>
                          </a:effectLst>
                        </a:rPr>
                        <a:t>Investment research-Alternatives</a:t>
                      </a: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18%</a:t>
                      </a: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dirty="0"/>
                        <a:t>6%</a:t>
                      </a:r>
                    </a:p>
                  </a:txBody>
                  <a:tcPr>
                    <a:lnL w="12700" cap="flat" cmpd="sng" algn="ctr">
                      <a:noFill/>
                      <a:prstDash val="solid"/>
                      <a:round/>
                      <a:headEnd type="none" w="med" len="med"/>
                      <a:tailEnd type="none" w="med" len="med"/>
                    </a:lnL>
                  </a:tcPr>
                </a:tc>
                <a:tc>
                  <a:txBody>
                    <a:bodyPr/>
                    <a:lstStyle/>
                    <a:p>
                      <a:r>
                        <a:rPr lang="en-US" dirty="0"/>
                        <a:t>69%</a:t>
                      </a:r>
                    </a:p>
                  </a:txBody>
                  <a:tcPr/>
                </a:tc>
                <a:extLst>
                  <a:ext uri="{0D108BD9-81ED-4DB2-BD59-A6C34878D82A}">
                    <a16:rowId xmlns:a16="http://schemas.microsoft.com/office/drawing/2014/main" val="552606682"/>
                  </a:ext>
                </a:extLst>
              </a:tr>
              <a:tr h="395306">
                <a:tc>
                  <a:txBody>
                    <a:bodyPr/>
                    <a:lstStyle/>
                    <a:p>
                      <a:r>
                        <a:rPr lang="en-US" b="0" cap="none" spc="0" dirty="0">
                          <a:ln w="0"/>
                          <a:solidFill>
                            <a:schemeClr val="tx1"/>
                          </a:solidFill>
                          <a:effectLst>
                            <a:outerShdw blurRad="38100" dist="19050" dir="2700000" algn="tl" rotWithShape="0">
                              <a:schemeClr val="dk1">
                                <a:alpha val="40000"/>
                              </a:schemeClr>
                            </a:outerShdw>
                          </a:effectLst>
                        </a:rPr>
                        <a:t>Market commentary for clients</a:t>
                      </a:r>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5%</a:t>
                      </a: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b="0" cap="none" spc="0" dirty="0">
                          <a:ln w="0"/>
                          <a:solidFill>
                            <a:schemeClr val="tx1"/>
                          </a:solidFill>
                          <a:effectLst>
                            <a:outerShdw blurRad="38100" dist="19050" dir="2700000" algn="tl" rotWithShape="0">
                              <a:schemeClr val="dk1">
                                <a:alpha val="40000"/>
                              </a:schemeClr>
                            </a:outerShdw>
                          </a:effectLst>
                        </a:rPr>
                        <a:t>18%</a:t>
                      </a: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r>
                        <a:rPr lang="en-US" dirty="0"/>
                        <a:t>6%</a:t>
                      </a:r>
                    </a:p>
                  </a:txBody>
                  <a:tcPr>
                    <a:lnL w="12700" cap="flat" cmpd="sng" algn="ctr">
                      <a:noFill/>
                      <a:prstDash val="solid"/>
                      <a:round/>
                      <a:headEnd type="none" w="med" len="med"/>
                      <a:tailEnd type="none" w="med" len="med"/>
                    </a:lnL>
                  </a:tcPr>
                </a:tc>
                <a:tc>
                  <a:txBody>
                    <a:bodyPr/>
                    <a:lstStyle/>
                    <a:p>
                      <a:r>
                        <a:rPr lang="en-US" dirty="0"/>
                        <a:t>70%</a:t>
                      </a:r>
                    </a:p>
                  </a:txBody>
                  <a:tcPr/>
                </a:tc>
                <a:extLst>
                  <a:ext uri="{0D108BD9-81ED-4DB2-BD59-A6C34878D82A}">
                    <a16:rowId xmlns:a16="http://schemas.microsoft.com/office/drawing/2014/main" val="1649220832"/>
                  </a:ext>
                </a:extLst>
              </a:tr>
              <a:tr h="395306">
                <a:tc>
                  <a:txBody>
                    <a:bodyPr/>
                    <a:lstStyle/>
                    <a:p>
                      <a:r>
                        <a:rPr lang="en-US" dirty="0"/>
                        <a:t>Model portfolios</a:t>
                      </a:r>
                    </a:p>
                  </a:txBody>
                  <a:tcPr>
                    <a:lnT w="12700" cap="flat" cmpd="sng" algn="ctr">
                      <a:noFill/>
                      <a:prstDash val="solid"/>
                      <a:round/>
                      <a:headEnd type="none" w="med" len="med"/>
                      <a:tailEnd type="none" w="med" len="med"/>
                    </a:lnT>
                  </a:tcPr>
                </a:tc>
                <a:tc>
                  <a:txBody>
                    <a:bodyPr/>
                    <a:lstStyle/>
                    <a:p>
                      <a:r>
                        <a:rPr lang="en-US" dirty="0"/>
                        <a:t>3%</a:t>
                      </a:r>
                    </a:p>
                  </a:txBody>
                  <a:tcPr>
                    <a:lnT w="12700" cap="flat" cmpd="sng" algn="ctr">
                      <a:noFill/>
                      <a:prstDash val="solid"/>
                      <a:round/>
                      <a:headEnd type="none" w="med" len="med"/>
                      <a:tailEnd type="none" w="med" len="med"/>
                    </a:lnT>
                  </a:tcPr>
                </a:tc>
                <a:tc>
                  <a:txBody>
                    <a:bodyPr/>
                    <a:lstStyle/>
                    <a:p>
                      <a:r>
                        <a:rPr lang="en-US" dirty="0"/>
                        <a:t>10%</a:t>
                      </a:r>
                    </a:p>
                  </a:txBody>
                  <a:tcPr>
                    <a:lnT w="12700" cap="flat" cmpd="sng" algn="ctr">
                      <a:noFill/>
                      <a:prstDash val="solid"/>
                      <a:round/>
                      <a:headEnd type="none" w="med" len="med"/>
                      <a:tailEnd type="none" w="med" len="med"/>
                    </a:lnT>
                  </a:tcPr>
                </a:tc>
                <a:tc>
                  <a:txBody>
                    <a:bodyPr/>
                    <a:lstStyle/>
                    <a:p>
                      <a:r>
                        <a:rPr lang="en-US" dirty="0"/>
                        <a:t>5%</a:t>
                      </a:r>
                    </a:p>
                  </a:txBody>
                  <a:tcPr/>
                </a:tc>
                <a:tc>
                  <a:txBody>
                    <a:bodyPr/>
                    <a:lstStyle/>
                    <a:p>
                      <a:r>
                        <a:rPr lang="en-US" dirty="0"/>
                        <a:t>82%</a:t>
                      </a:r>
                    </a:p>
                  </a:txBody>
                  <a:tcPr/>
                </a:tc>
                <a:extLst>
                  <a:ext uri="{0D108BD9-81ED-4DB2-BD59-A6C34878D82A}">
                    <a16:rowId xmlns:a16="http://schemas.microsoft.com/office/drawing/2014/main" val="3317121011"/>
                  </a:ext>
                </a:extLst>
              </a:tr>
              <a:tr h="395306">
                <a:tc>
                  <a:txBody>
                    <a:bodyPr/>
                    <a:lstStyle/>
                    <a:p>
                      <a:r>
                        <a:rPr lang="en-US" dirty="0"/>
                        <a:t>Tax-loss harvesting</a:t>
                      </a:r>
                    </a:p>
                  </a:txBody>
                  <a:tcPr/>
                </a:tc>
                <a:tc>
                  <a:txBody>
                    <a:bodyPr/>
                    <a:lstStyle/>
                    <a:p>
                      <a:r>
                        <a:rPr lang="en-US" dirty="0"/>
                        <a:t>2%</a:t>
                      </a:r>
                    </a:p>
                  </a:txBody>
                  <a:tcPr/>
                </a:tc>
                <a:tc>
                  <a:txBody>
                    <a:bodyPr/>
                    <a:lstStyle/>
                    <a:p>
                      <a:r>
                        <a:rPr lang="en-US" dirty="0"/>
                        <a:t>9%</a:t>
                      </a:r>
                    </a:p>
                  </a:txBody>
                  <a:tcPr/>
                </a:tc>
                <a:tc>
                  <a:txBody>
                    <a:bodyPr/>
                    <a:lstStyle/>
                    <a:p>
                      <a:r>
                        <a:rPr lang="en-US" dirty="0"/>
                        <a:t>5%</a:t>
                      </a:r>
                    </a:p>
                  </a:txBody>
                  <a:tcPr/>
                </a:tc>
                <a:tc>
                  <a:txBody>
                    <a:bodyPr/>
                    <a:lstStyle/>
                    <a:p>
                      <a:r>
                        <a:rPr lang="en-US" dirty="0"/>
                        <a:t>84%</a:t>
                      </a:r>
                    </a:p>
                  </a:txBody>
                  <a:tcPr/>
                </a:tc>
                <a:extLst>
                  <a:ext uri="{0D108BD9-81ED-4DB2-BD59-A6C34878D82A}">
                    <a16:rowId xmlns:a16="http://schemas.microsoft.com/office/drawing/2014/main" val="915340198"/>
                  </a:ext>
                </a:extLst>
              </a:tr>
              <a:tr h="395306">
                <a:tc>
                  <a:txBody>
                    <a:bodyPr/>
                    <a:lstStyle/>
                    <a:p>
                      <a:r>
                        <a:rPr lang="en-US" dirty="0"/>
                        <a:t>Portfolio monitoring</a:t>
                      </a:r>
                    </a:p>
                  </a:txBody>
                  <a:tcPr/>
                </a:tc>
                <a:tc>
                  <a:txBody>
                    <a:bodyPr/>
                    <a:lstStyle/>
                    <a:p>
                      <a:r>
                        <a:rPr lang="en-US" dirty="0"/>
                        <a:t>2%</a:t>
                      </a:r>
                    </a:p>
                  </a:txBody>
                  <a:tcPr/>
                </a:tc>
                <a:tc>
                  <a:txBody>
                    <a:bodyPr/>
                    <a:lstStyle/>
                    <a:p>
                      <a:r>
                        <a:rPr lang="en-US" dirty="0"/>
                        <a:t>6%</a:t>
                      </a:r>
                    </a:p>
                  </a:txBody>
                  <a:tcPr/>
                </a:tc>
                <a:tc>
                  <a:txBody>
                    <a:bodyPr/>
                    <a:lstStyle/>
                    <a:p>
                      <a:r>
                        <a:rPr lang="en-US" dirty="0"/>
                        <a:t>4%</a:t>
                      </a:r>
                    </a:p>
                  </a:txBody>
                  <a:tcPr/>
                </a:tc>
                <a:tc>
                  <a:txBody>
                    <a:bodyPr/>
                    <a:lstStyle/>
                    <a:p>
                      <a:r>
                        <a:rPr lang="en-US" dirty="0"/>
                        <a:t>88%</a:t>
                      </a:r>
                    </a:p>
                  </a:txBody>
                  <a:tcPr/>
                </a:tc>
                <a:extLst>
                  <a:ext uri="{0D108BD9-81ED-4DB2-BD59-A6C34878D82A}">
                    <a16:rowId xmlns:a16="http://schemas.microsoft.com/office/drawing/2014/main" val="3726872639"/>
                  </a:ext>
                </a:extLst>
              </a:tr>
              <a:tr h="395306">
                <a:tc>
                  <a:txBody>
                    <a:bodyPr/>
                    <a:lstStyle/>
                    <a:p>
                      <a:r>
                        <a:rPr lang="en-US" dirty="0"/>
                        <a:t>Trading and rebalancing</a:t>
                      </a:r>
                    </a:p>
                  </a:txBody>
                  <a:tcPr/>
                </a:tc>
                <a:tc>
                  <a:txBody>
                    <a:bodyPr/>
                    <a:lstStyle/>
                    <a:p>
                      <a:r>
                        <a:rPr lang="en-US" dirty="0"/>
                        <a:t>2%</a:t>
                      </a:r>
                    </a:p>
                  </a:txBody>
                  <a:tcPr/>
                </a:tc>
                <a:tc>
                  <a:txBody>
                    <a:bodyPr/>
                    <a:lstStyle/>
                    <a:p>
                      <a:r>
                        <a:rPr lang="en-US" dirty="0"/>
                        <a:t>6%</a:t>
                      </a:r>
                    </a:p>
                  </a:txBody>
                  <a:tcPr/>
                </a:tc>
                <a:tc>
                  <a:txBody>
                    <a:bodyPr/>
                    <a:lstStyle/>
                    <a:p>
                      <a:r>
                        <a:rPr lang="en-US" dirty="0"/>
                        <a:t>5%</a:t>
                      </a:r>
                    </a:p>
                  </a:txBody>
                  <a:tcPr/>
                </a:tc>
                <a:tc>
                  <a:txBody>
                    <a:bodyPr/>
                    <a:lstStyle/>
                    <a:p>
                      <a:r>
                        <a:rPr lang="en-US" dirty="0"/>
                        <a:t>87%</a:t>
                      </a:r>
                    </a:p>
                  </a:txBody>
                  <a:tcPr/>
                </a:tc>
                <a:extLst>
                  <a:ext uri="{0D108BD9-81ED-4DB2-BD59-A6C34878D82A}">
                    <a16:rowId xmlns:a16="http://schemas.microsoft.com/office/drawing/2014/main" val="3238022840"/>
                  </a:ext>
                </a:extLst>
              </a:tr>
              <a:tr h="395306">
                <a:tc>
                  <a:txBody>
                    <a:bodyPr/>
                    <a:lstStyle/>
                    <a:p>
                      <a:r>
                        <a:rPr lang="en-US" dirty="0"/>
                        <a:t>CIO role/responsibilities</a:t>
                      </a:r>
                    </a:p>
                  </a:txBody>
                  <a:tcPr/>
                </a:tc>
                <a:tc>
                  <a:txBody>
                    <a:bodyPr/>
                    <a:lstStyle/>
                    <a:p>
                      <a:r>
                        <a:rPr lang="en-US" dirty="0"/>
                        <a:t>2%</a:t>
                      </a:r>
                    </a:p>
                  </a:txBody>
                  <a:tcPr/>
                </a:tc>
                <a:tc>
                  <a:txBody>
                    <a:bodyPr/>
                    <a:lstStyle/>
                    <a:p>
                      <a:r>
                        <a:rPr lang="en-US" dirty="0"/>
                        <a:t>5%</a:t>
                      </a:r>
                    </a:p>
                  </a:txBody>
                  <a:tcPr/>
                </a:tc>
                <a:tc>
                  <a:txBody>
                    <a:bodyPr/>
                    <a:lstStyle/>
                    <a:p>
                      <a:r>
                        <a:rPr lang="en-US" dirty="0"/>
                        <a:t>3%</a:t>
                      </a:r>
                    </a:p>
                  </a:txBody>
                  <a:tcPr/>
                </a:tc>
                <a:tc>
                  <a:txBody>
                    <a:bodyPr/>
                    <a:lstStyle/>
                    <a:p>
                      <a:r>
                        <a:rPr lang="en-US" dirty="0"/>
                        <a:t>90%</a:t>
                      </a:r>
                    </a:p>
                  </a:txBody>
                  <a:tcPr/>
                </a:tc>
                <a:extLst>
                  <a:ext uri="{0D108BD9-81ED-4DB2-BD59-A6C34878D82A}">
                    <a16:rowId xmlns:a16="http://schemas.microsoft.com/office/drawing/2014/main" val="1948526831"/>
                  </a:ext>
                </a:extLst>
              </a:tr>
            </a:tbl>
          </a:graphicData>
        </a:graphic>
      </p:graphicFrame>
      <p:graphicFrame>
        <p:nvGraphicFramePr>
          <p:cNvPr id="6" name="Table 5">
            <a:extLst>
              <a:ext uri="{FF2B5EF4-FFF2-40B4-BE49-F238E27FC236}">
                <a16:creationId xmlns:a16="http://schemas.microsoft.com/office/drawing/2014/main" id="{35228C69-A9D3-EBEA-3E9C-00D5B7757A23}"/>
              </a:ext>
            </a:extLst>
          </p:cNvPr>
          <p:cNvGraphicFramePr>
            <a:graphicFrameLocks noGrp="1"/>
          </p:cNvGraphicFramePr>
          <p:nvPr>
            <p:extLst>
              <p:ext uri="{D42A27DB-BD31-4B8C-83A1-F6EECF244321}">
                <p14:modId xmlns:p14="http://schemas.microsoft.com/office/powerpoint/2010/main" val="2245530995"/>
              </p:ext>
            </p:extLst>
          </p:nvPr>
        </p:nvGraphicFramePr>
        <p:xfrm>
          <a:off x="637565" y="3263527"/>
          <a:ext cx="7206142" cy="1143001"/>
        </p:xfrm>
        <a:graphic>
          <a:graphicData uri="http://schemas.openxmlformats.org/drawingml/2006/table">
            <a:tbl>
              <a:tblPr/>
              <a:tblGrid>
                <a:gridCol w="7206142">
                  <a:extLst>
                    <a:ext uri="{9D8B030D-6E8A-4147-A177-3AD203B41FA5}">
                      <a16:colId xmlns:a16="http://schemas.microsoft.com/office/drawing/2014/main" val="1920735186"/>
                    </a:ext>
                  </a:extLst>
                </a:gridCol>
              </a:tblGrid>
              <a:tr h="1143001">
                <a:tc>
                  <a:txBody>
                    <a:bodyPr/>
                    <a:lstStyle/>
                    <a:p>
                      <a:endParaRPr lang="en-US" dirty="0"/>
                    </a:p>
                  </a:txBody>
                  <a:tcPr>
                    <a:lnL w="12700" cmpd="sng">
                      <a:solidFill>
                        <a:schemeClr val="accent4"/>
                      </a:solidFill>
                      <a:prstDash val="lgDashDot"/>
                    </a:lnL>
                    <a:lnR w="12700" cmpd="sng">
                      <a:solidFill>
                        <a:schemeClr val="accent4"/>
                      </a:solidFill>
                      <a:prstDash val="lgDashDot"/>
                    </a:lnR>
                    <a:lnT w="12700" cmpd="sng">
                      <a:solidFill>
                        <a:schemeClr val="accent4"/>
                      </a:solidFill>
                      <a:prstDash val="lgDashDot"/>
                    </a:lnT>
                    <a:lnB w="12700" cmpd="sng">
                      <a:solidFill>
                        <a:schemeClr val="accent4"/>
                      </a:solidFill>
                      <a:prstDash val="lgDashDot"/>
                    </a:lnB>
                  </a:tcPr>
                </a:tc>
                <a:extLst>
                  <a:ext uri="{0D108BD9-81ED-4DB2-BD59-A6C34878D82A}">
                    <a16:rowId xmlns:a16="http://schemas.microsoft.com/office/drawing/2014/main" val="2619997955"/>
                  </a:ext>
                </a:extLst>
              </a:tr>
            </a:tbl>
          </a:graphicData>
        </a:graphic>
      </p:graphicFrame>
      <p:sp>
        <p:nvSpPr>
          <p:cNvPr id="3" name="TextBox 2">
            <a:extLst>
              <a:ext uri="{FF2B5EF4-FFF2-40B4-BE49-F238E27FC236}">
                <a16:creationId xmlns:a16="http://schemas.microsoft.com/office/drawing/2014/main" id="{2894B27D-5849-A291-7C56-8A672D1A9F76}"/>
              </a:ext>
            </a:extLst>
          </p:cNvPr>
          <p:cNvSpPr txBox="1"/>
          <p:nvPr/>
        </p:nvSpPr>
        <p:spPr>
          <a:xfrm>
            <a:off x="490888" y="6428071"/>
            <a:ext cx="8701359" cy="461665"/>
          </a:xfrm>
          <a:prstGeom prst="rect">
            <a:avLst/>
          </a:prstGeom>
          <a:noFill/>
        </p:spPr>
        <p:txBody>
          <a:bodyPr wrap="square" rtlCol="0">
            <a:spAutoFit/>
          </a:bodyPr>
          <a:lstStyle/>
          <a:p>
            <a:pPr marL="57150" marR="0">
              <a:spcBef>
                <a:spcPts val="0"/>
              </a:spcBef>
              <a:spcAft>
                <a:spcPts val="0"/>
              </a:spcAft>
            </a:pPr>
            <a:r>
              <a:rPr lang="en-US" sz="800" dirty="0">
                <a:solidFill>
                  <a:schemeClr val="tx1">
                    <a:lumMod val="50000"/>
                    <a:lumOff val="50000"/>
                  </a:schemeClr>
                </a:solidFill>
                <a:latin typeface="Calibri" panose="020F0502020204030204" pitchFamily="34" charset="0"/>
              </a:rPr>
              <a:t>Results for all firms with $25 million or more in AUM. Values may not sum to 100% due to rounding. Past performance is not an indicator of future results. 2023 RIA Benchmarking Study from Charles Schwab, fielded January to March 2023. Study contains self-reported data from 1,300 firms. Participant firms represent various sizes and business models categorized into peer groups by AUM.</a:t>
            </a:r>
          </a:p>
          <a:p>
            <a:endParaRPr lang="en-US" sz="800" dirty="0">
              <a:solidFill>
                <a:schemeClr val="tx1">
                  <a:lumMod val="50000"/>
                  <a:lumOff val="50000"/>
                </a:schemeClr>
              </a:solidFill>
            </a:endParaRPr>
          </a:p>
        </p:txBody>
      </p:sp>
    </p:spTree>
    <p:extLst>
      <p:ext uri="{BB962C8B-B14F-4D97-AF65-F5344CB8AC3E}">
        <p14:creationId xmlns:p14="http://schemas.microsoft.com/office/powerpoint/2010/main" val="244073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D7ECB55-9D1C-85B5-EDCB-8D4C03B106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213133" cy="6958940"/>
          </a:xfrm>
          <a:prstGeom prst="rect">
            <a:avLst/>
          </a:prstGeom>
        </p:spPr>
      </p:pic>
    </p:spTree>
    <p:extLst>
      <p:ext uri="{BB962C8B-B14F-4D97-AF65-F5344CB8AC3E}">
        <p14:creationId xmlns:p14="http://schemas.microsoft.com/office/powerpoint/2010/main" val="3412746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Overview</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a:xfrm>
            <a:off x="838200" y="2409825"/>
            <a:ext cx="10515600" cy="4229101"/>
          </a:xfrm>
        </p:spPr>
        <p:txBody>
          <a:bodyPr>
            <a:normAutofit fontScale="40000" lnSpcReduction="20000"/>
          </a:bodyPr>
          <a:lstStyle/>
          <a:p>
            <a:pPr marL="0" indent="0">
              <a:buNone/>
            </a:pPr>
            <a:r>
              <a:rPr lang="en-US" sz="9000" dirty="0"/>
              <a:t>Challenges with the Proposal</a:t>
            </a:r>
          </a:p>
          <a:p>
            <a:pPr lvl="1"/>
            <a:r>
              <a:rPr lang="en-US" sz="8000" dirty="0"/>
              <a:t>Overview</a:t>
            </a:r>
          </a:p>
          <a:p>
            <a:pPr lvl="1"/>
            <a:r>
              <a:rPr lang="en-US" sz="8000" dirty="0"/>
              <a:t>Comments</a:t>
            </a:r>
          </a:p>
          <a:p>
            <a:pPr lvl="2"/>
            <a:r>
              <a:rPr lang="en-US" sz="8000" dirty="0"/>
              <a:t>Lack of coherent explanation for need for new regime</a:t>
            </a:r>
          </a:p>
          <a:p>
            <a:pPr lvl="2"/>
            <a:r>
              <a:rPr lang="en-US" sz="8000" dirty="0"/>
              <a:t>SEC bias against outsourcing vs. reality </a:t>
            </a:r>
          </a:p>
          <a:p>
            <a:pPr lvl="2"/>
            <a:r>
              <a:rPr lang="en-US" sz="8000" dirty="0"/>
              <a:t>Scope of Covered Function definition – too wide/vague</a:t>
            </a:r>
          </a:p>
          <a:p>
            <a:pPr lvl="2"/>
            <a:r>
              <a:rPr lang="en-US" sz="8000" dirty="0"/>
              <a:t>Additional liability + an anti-fraud rule + Monday morning quarterbacking</a:t>
            </a:r>
          </a:p>
          <a:p>
            <a:pPr lvl="2"/>
            <a:r>
              <a:rPr lang="en-US" sz="8000" dirty="0"/>
              <a:t>In practice, a strict liability standard</a:t>
            </a:r>
          </a:p>
        </p:txBody>
      </p:sp>
    </p:spTree>
    <p:extLst>
      <p:ext uri="{BB962C8B-B14F-4D97-AF65-F5344CB8AC3E}">
        <p14:creationId xmlns:p14="http://schemas.microsoft.com/office/powerpoint/2010/main" val="1619184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Overview</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a:xfrm>
            <a:off x="838200" y="2481942"/>
            <a:ext cx="10515600" cy="4376057"/>
          </a:xfrm>
        </p:spPr>
        <p:txBody>
          <a:bodyPr>
            <a:normAutofit fontScale="85000" lnSpcReduction="20000"/>
          </a:bodyPr>
          <a:lstStyle/>
          <a:p>
            <a:pPr marL="0" indent="0">
              <a:buNone/>
            </a:pPr>
            <a:r>
              <a:rPr lang="en-US" sz="4200" dirty="0"/>
              <a:t>Challenges with the Proposal</a:t>
            </a:r>
          </a:p>
          <a:p>
            <a:pPr lvl="1"/>
            <a:r>
              <a:rPr lang="en-US" sz="3800" dirty="0"/>
              <a:t>Comments</a:t>
            </a:r>
            <a:endParaRPr lang="en-US" sz="4000" dirty="0"/>
          </a:p>
          <a:p>
            <a:pPr lvl="2"/>
            <a:r>
              <a:rPr lang="en-US" sz="3800" dirty="0"/>
              <a:t>Books and records provisions – unworkable contract requirements</a:t>
            </a:r>
          </a:p>
          <a:p>
            <a:pPr lvl="2"/>
            <a:r>
              <a:rPr lang="en-US" sz="3800" dirty="0"/>
              <a:t>Merit based reviews by staff - not just process focused</a:t>
            </a:r>
          </a:p>
          <a:p>
            <a:pPr lvl="2"/>
            <a:r>
              <a:rPr lang="en-US" sz="3800" dirty="0"/>
              <a:t>Costs (will cause small advisers to go out of business)</a:t>
            </a:r>
          </a:p>
          <a:p>
            <a:pPr lvl="2"/>
            <a:r>
              <a:rPr lang="en-US" sz="3800" dirty="0"/>
              <a:t>Increased friction in outsourcing functions</a:t>
            </a:r>
          </a:p>
          <a:p>
            <a:pPr lvl="2"/>
            <a:r>
              <a:rPr lang="en-US" sz="3800" dirty="0"/>
              <a:t>Economic changes to market for outsourcing</a:t>
            </a:r>
          </a:p>
          <a:p>
            <a:pPr lvl="2"/>
            <a:r>
              <a:rPr lang="en-US" sz="3800" dirty="0"/>
              <a:t>Rigidity of the rule – forcing a Hobbesian choice</a:t>
            </a:r>
          </a:p>
          <a:p>
            <a:pPr lvl="2"/>
            <a:r>
              <a:rPr lang="en-US" sz="3800" dirty="0"/>
              <a:t>Shifts liability for vendors’ failures onto advisers</a:t>
            </a:r>
          </a:p>
        </p:txBody>
      </p:sp>
    </p:spTree>
    <p:extLst>
      <p:ext uri="{BB962C8B-B14F-4D97-AF65-F5344CB8AC3E}">
        <p14:creationId xmlns:p14="http://schemas.microsoft.com/office/powerpoint/2010/main" val="1643257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Audience Question</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a:xfrm>
            <a:off x="838200" y="2481943"/>
            <a:ext cx="10515600" cy="4258222"/>
          </a:xfrm>
        </p:spPr>
        <p:txBody>
          <a:bodyPr>
            <a:normAutofit lnSpcReduction="10000"/>
          </a:bodyPr>
          <a:lstStyle/>
          <a:p>
            <a:pPr marL="0" indent="0">
              <a:buNone/>
            </a:pPr>
            <a:r>
              <a:rPr lang="en-US" sz="4400" dirty="0"/>
              <a:t>Where are you on the “Rage-o-meter”?</a:t>
            </a:r>
          </a:p>
          <a:p>
            <a:pPr marL="457200" lvl="1" indent="0">
              <a:buNone/>
            </a:pPr>
            <a:endParaRPr lang="en-US" sz="3200" dirty="0"/>
          </a:p>
          <a:p>
            <a:pPr marL="457200" lvl="1" indent="0">
              <a:buNone/>
            </a:pPr>
            <a:r>
              <a:rPr lang="en-US" dirty="0"/>
              <a:t>	Worst SEC rule proposal ever … an outrage.</a:t>
            </a:r>
          </a:p>
          <a:p>
            <a:pPr marL="457200" lvl="1" indent="0">
              <a:buNone/>
            </a:pPr>
            <a:endParaRPr lang="en-US" dirty="0"/>
          </a:p>
          <a:p>
            <a:pPr marL="457200" lvl="1" indent="0">
              <a:buNone/>
            </a:pPr>
            <a:r>
              <a:rPr lang="en-US" dirty="0"/>
              <a:t>	Impractical.  Expensive.  Overbroad.  A cure in search of a </a:t>
            </a:r>
          </a:p>
          <a:p>
            <a:pPr marL="457200" lvl="1" indent="0">
              <a:buNone/>
            </a:pPr>
            <a:r>
              <a:rPr lang="en-US" dirty="0"/>
              <a:t>	problem … but we will endure under protest.</a:t>
            </a:r>
          </a:p>
          <a:p>
            <a:pPr marL="457200" lvl="1" indent="0">
              <a:buNone/>
            </a:pPr>
            <a:endParaRPr lang="en-US" dirty="0"/>
          </a:p>
          <a:p>
            <a:pPr marL="457200" lvl="1" indent="0">
              <a:buNone/>
            </a:pPr>
            <a:r>
              <a:rPr lang="en-US" dirty="0"/>
              <a:t>	Another day.  Another challenging rule.  Keeps me employed.</a:t>
            </a:r>
          </a:p>
          <a:p>
            <a:pPr marL="457200" lvl="1" indent="0">
              <a:buNone/>
            </a:pPr>
            <a:endParaRPr lang="en-US" dirty="0"/>
          </a:p>
          <a:p>
            <a:pPr marL="457200" lvl="1" indent="0">
              <a:buNone/>
            </a:pPr>
            <a:r>
              <a:rPr lang="en-US" dirty="0"/>
              <a:t>	A yawn.  No biggie.  We already do all this.</a:t>
            </a:r>
          </a:p>
        </p:txBody>
      </p:sp>
      <p:pic>
        <p:nvPicPr>
          <p:cNvPr id="1026" name="Picture 2" descr="Anger Meter Stock Illustrations – 78 Anger Meter Stock Illustrations,  Vectors &amp; Clipart - Dreamstime">
            <a:extLst>
              <a:ext uri="{FF2B5EF4-FFF2-40B4-BE49-F238E27FC236}">
                <a16:creationId xmlns:a16="http://schemas.microsoft.com/office/drawing/2014/main" id="{4D248B2C-F73D-8AFF-33D9-2EE3992FCB69}"/>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10027818" y="2179084"/>
            <a:ext cx="1976152" cy="1249916"/>
          </a:xfrm>
          <a:prstGeom prst="rect">
            <a:avLst/>
          </a:prstGeom>
          <a:noFill/>
          <a:extLst>
            <a:ext uri="{909E8E84-426E-40DD-AFC4-6F175D3DCCD1}">
              <a14:hiddenFill xmlns:a14="http://schemas.microsoft.com/office/drawing/2010/main">
                <a:solidFill>
                  <a:srgbClr val="FFFFFF"/>
                </a:solidFill>
              </a14:hiddenFill>
            </a:ext>
          </a:extLst>
        </p:spPr>
      </p:pic>
      <p:pic>
        <p:nvPicPr>
          <p:cNvPr id="6" name="Graphic 5" descr="Badge 4 outline">
            <a:extLst>
              <a:ext uri="{FF2B5EF4-FFF2-40B4-BE49-F238E27FC236}">
                <a16:creationId xmlns:a16="http://schemas.microsoft.com/office/drawing/2014/main" id="{1AD4CDB5-273A-DBDB-292F-E66FA3C232E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38200" y="3243428"/>
            <a:ext cx="914400" cy="914400"/>
          </a:xfrm>
          <a:prstGeom prst="rect">
            <a:avLst/>
          </a:prstGeom>
        </p:spPr>
      </p:pic>
      <p:pic>
        <p:nvPicPr>
          <p:cNvPr id="8" name="Graphic 7" descr="Badge 3 outline">
            <a:extLst>
              <a:ext uri="{FF2B5EF4-FFF2-40B4-BE49-F238E27FC236}">
                <a16:creationId xmlns:a16="http://schemas.microsoft.com/office/drawing/2014/main" id="{5F589B27-0C2F-7A98-E41D-537A1A05DFA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38200" y="4077396"/>
            <a:ext cx="914400" cy="914400"/>
          </a:xfrm>
          <a:prstGeom prst="rect">
            <a:avLst/>
          </a:prstGeom>
        </p:spPr>
      </p:pic>
      <p:pic>
        <p:nvPicPr>
          <p:cNvPr id="10" name="Graphic 9" descr="Badge outline">
            <a:extLst>
              <a:ext uri="{FF2B5EF4-FFF2-40B4-BE49-F238E27FC236}">
                <a16:creationId xmlns:a16="http://schemas.microsoft.com/office/drawing/2014/main" id="{75F5E8EE-7561-9B5E-9E32-B50370FA9A1A}"/>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38200" y="4991796"/>
            <a:ext cx="914400" cy="914400"/>
          </a:xfrm>
          <a:prstGeom prst="rect">
            <a:avLst/>
          </a:prstGeom>
        </p:spPr>
      </p:pic>
      <p:pic>
        <p:nvPicPr>
          <p:cNvPr id="12" name="Graphic 11" descr="Badge 1 outline">
            <a:extLst>
              <a:ext uri="{FF2B5EF4-FFF2-40B4-BE49-F238E27FC236}">
                <a16:creationId xmlns:a16="http://schemas.microsoft.com/office/drawing/2014/main" id="{AE0CA95E-34D0-DC73-DB7D-6BA57C0E931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38200" y="5825764"/>
            <a:ext cx="914400" cy="914400"/>
          </a:xfrm>
          <a:prstGeom prst="rect">
            <a:avLst/>
          </a:prstGeom>
        </p:spPr>
      </p:pic>
    </p:spTree>
    <p:extLst>
      <p:ext uri="{BB962C8B-B14F-4D97-AF65-F5344CB8AC3E}">
        <p14:creationId xmlns:p14="http://schemas.microsoft.com/office/powerpoint/2010/main" val="34098206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Audience Question</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p:txBody>
          <a:bodyPr>
            <a:normAutofit/>
          </a:bodyPr>
          <a:lstStyle/>
          <a:p>
            <a:pPr marL="457200" lvl="1" indent="0">
              <a:buNone/>
            </a:pPr>
            <a:r>
              <a:rPr lang="en-US" sz="4000" dirty="0"/>
              <a:t>Biggest pain point/concern</a:t>
            </a:r>
          </a:p>
          <a:p>
            <a:pPr marL="457200" lvl="1" indent="0">
              <a:buNone/>
            </a:pPr>
            <a:endParaRPr lang="en-US" sz="3200" dirty="0"/>
          </a:p>
          <a:p>
            <a:pPr lvl="1"/>
            <a:r>
              <a:rPr lang="en-US" sz="3200" dirty="0"/>
              <a:t>Unworkable contract requirements</a:t>
            </a:r>
          </a:p>
          <a:p>
            <a:pPr lvl="1"/>
            <a:r>
              <a:rPr lang="en-US" sz="3200" dirty="0"/>
              <a:t>Conflicts with business objective to outsource more</a:t>
            </a:r>
          </a:p>
          <a:p>
            <a:pPr lvl="1"/>
            <a:r>
              <a:rPr lang="en-US" sz="3200" dirty="0"/>
              <a:t>Costs to implement (initial and ongoing diligence; recordkeeping)</a:t>
            </a:r>
          </a:p>
          <a:p>
            <a:pPr lvl="1"/>
            <a:r>
              <a:rPr lang="en-US" sz="3200" dirty="0"/>
              <a:t>Increase in risks associated with outsourcing</a:t>
            </a:r>
          </a:p>
        </p:txBody>
      </p:sp>
    </p:spTree>
    <p:extLst>
      <p:ext uri="{BB962C8B-B14F-4D97-AF65-F5344CB8AC3E}">
        <p14:creationId xmlns:p14="http://schemas.microsoft.com/office/powerpoint/2010/main" val="37241927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Audience Question</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p:txBody>
          <a:bodyPr>
            <a:normAutofit/>
          </a:bodyPr>
          <a:lstStyle/>
          <a:p>
            <a:pPr marL="457200" lvl="1" indent="0">
              <a:buNone/>
            </a:pPr>
            <a:r>
              <a:rPr lang="en-US" sz="4000" dirty="0"/>
              <a:t>If you could change one thing, it would be:</a:t>
            </a:r>
          </a:p>
          <a:p>
            <a:pPr marL="457200" lvl="1" indent="0">
              <a:buNone/>
            </a:pPr>
            <a:endParaRPr lang="en-US" sz="4000" dirty="0"/>
          </a:p>
          <a:p>
            <a:pPr lvl="1"/>
            <a:r>
              <a:rPr lang="en-US" sz="3200" dirty="0"/>
              <a:t>Convert to a principles and risk-based approach.</a:t>
            </a:r>
          </a:p>
          <a:p>
            <a:pPr lvl="1"/>
            <a:r>
              <a:rPr lang="en-US" sz="3200" dirty="0"/>
              <a:t>Clarify and narrow definition of a “covered function.”</a:t>
            </a:r>
          </a:p>
          <a:p>
            <a:pPr lvl="1"/>
            <a:r>
              <a:rPr lang="en-US" sz="3200" dirty="0"/>
              <a:t>Exclude certain categories of “service providers,” including affiliates, registered entities, providers to registered funds, and custodians.</a:t>
            </a:r>
          </a:p>
          <a:p>
            <a:pPr marL="457200" lvl="1" indent="0">
              <a:buNone/>
            </a:pPr>
            <a:endParaRPr lang="en-US" sz="3200" dirty="0"/>
          </a:p>
          <a:p>
            <a:pPr marL="457200" lvl="1" indent="0">
              <a:buNone/>
            </a:pPr>
            <a:endParaRPr lang="en-US" sz="3200" dirty="0"/>
          </a:p>
        </p:txBody>
      </p:sp>
    </p:spTree>
    <p:extLst>
      <p:ext uri="{BB962C8B-B14F-4D97-AF65-F5344CB8AC3E}">
        <p14:creationId xmlns:p14="http://schemas.microsoft.com/office/powerpoint/2010/main" val="3994632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Due Diligence Considerations</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p:txBody>
          <a:bodyPr>
            <a:normAutofit lnSpcReduction="10000"/>
          </a:bodyPr>
          <a:lstStyle/>
          <a:p>
            <a:pPr marL="0" indent="0">
              <a:buNone/>
            </a:pPr>
            <a:r>
              <a:rPr lang="en-US" sz="3600" dirty="0"/>
              <a:t>Things to think about</a:t>
            </a:r>
          </a:p>
          <a:p>
            <a:pPr lvl="1"/>
            <a:r>
              <a:rPr lang="en-US" sz="3200" dirty="0"/>
              <a:t>Selection criteria – the end of a risk-based approach?</a:t>
            </a:r>
          </a:p>
          <a:p>
            <a:pPr lvl="1"/>
            <a:r>
              <a:rPr lang="en-US" sz="3200" dirty="0"/>
              <a:t>Need to make governance changes? Elevate to enterprise risk management?</a:t>
            </a:r>
          </a:p>
          <a:p>
            <a:pPr lvl="1"/>
            <a:r>
              <a:rPr lang="en-US" sz="3200" dirty="0"/>
              <a:t>What is treated as outsourcing (e.g., purchasing a platform/insourcing)?</a:t>
            </a:r>
          </a:p>
          <a:p>
            <a:pPr lvl="1"/>
            <a:r>
              <a:rPr lang="en-US" sz="3200" dirty="0"/>
              <a:t>Existing contract language – is it enough? </a:t>
            </a:r>
          </a:p>
          <a:p>
            <a:pPr lvl="1"/>
            <a:r>
              <a:rPr lang="en-US" sz="3200" dirty="0"/>
              <a:t>Expertise and composition of due diligence teams</a:t>
            </a:r>
          </a:p>
          <a:p>
            <a:pPr lvl="1"/>
            <a:endParaRPr lang="en-US" sz="3200" dirty="0"/>
          </a:p>
        </p:txBody>
      </p:sp>
    </p:spTree>
    <p:extLst>
      <p:ext uri="{BB962C8B-B14F-4D97-AF65-F5344CB8AC3E}">
        <p14:creationId xmlns:p14="http://schemas.microsoft.com/office/powerpoint/2010/main" val="2339824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Due Diligence Considerations</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p:txBody>
          <a:bodyPr>
            <a:normAutofit/>
          </a:bodyPr>
          <a:lstStyle/>
          <a:p>
            <a:pPr marL="0" indent="0">
              <a:buNone/>
            </a:pPr>
            <a:r>
              <a:rPr lang="en-US" sz="3600" dirty="0"/>
              <a:t>Things to think about</a:t>
            </a:r>
          </a:p>
          <a:p>
            <a:pPr lvl="1"/>
            <a:r>
              <a:rPr lang="en-US" sz="3200" dirty="0"/>
              <a:t>Initial monitoring</a:t>
            </a:r>
          </a:p>
          <a:p>
            <a:pPr lvl="1"/>
            <a:r>
              <a:rPr lang="en-US" sz="3200" dirty="0"/>
              <a:t>Ongoing monitoring</a:t>
            </a:r>
          </a:p>
          <a:p>
            <a:pPr lvl="1"/>
            <a:r>
              <a:rPr lang="en-US" sz="3200" dirty="0"/>
              <a:t>Pulling the plug on vendors/making changes</a:t>
            </a:r>
          </a:p>
          <a:p>
            <a:pPr lvl="1"/>
            <a:r>
              <a:rPr lang="en-US" sz="3200" dirty="0"/>
              <a:t>Documentation</a:t>
            </a:r>
          </a:p>
          <a:p>
            <a:pPr lvl="1"/>
            <a:r>
              <a:rPr lang="en-US" sz="3200" dirty="0"/>
              <a:t>Treatment of affiliates</a:t>
            </a:r>
          </a:p>
          <a:p>
            <a:pPr lvl="1"/>
            <a:endParaRPr lang="en-US" sz="3200" dirty="0"/>
          </a:p>
        </p:txBody>
      </p:sp>
    </p:spTree>
    <p:extLst>
      <p:ext uri="{BB962C8B-B14F-4D97-AF65-F5344CB8AC3E}">
        <p14:creationId xmlns:p14="http://schemas.microsoft.com/office/powerpoint/2010/main" val="1873199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F6324-9E34-35EC-88EA-EA940684B8D9}"/>
              </a:ext>
            </a:extLst>
          </p:cNvPr>
          <p:cNvSpPr>
            <a:spLocks noGrp="1"/>
          </p:cNvSpPr>
          <p:nvPr>
            <p:ph type="title"/>
          </p:nvPr>
        </p:nvSpPr>
        <p:spPr>
          <a:xfrm>
            <a:off x="838200" y="1264394"/>
            <a:ext cx="10515600" cy="1325563"/>
          </a:xfrm>
        </p:spPr>
        <p:txBody>
          <a:bodyPr/>
          <a:lstStyle/>
          <a:p>
            <a:r>
              <a:rPr lang="en-US" b="1" dirty="0">
                <a:latin typeface="Calibri" panose="020F0502020204030204" pitchFamily="34" charset="0"/>
                <a:cs typeface="Calibri" panose="020F0502020204030204" pitchFamily="34" charset="0"/>
              </a:rPr>
              <a:t>What else will change</a:t>
            </a:r>
          </a:p>
        </p:txBody>
      </p:sp>
      <p:sp>
        <p:nvSpPr>
          <p:cNvPr id="3" name="Content Placeholder 2">
            <a:extLst>
              <a:ext uri="{FF2B5EF4-FFF2-40B4-BE49-F238E27FC236}">
                <a16:creationId xmlns:a16="http://schemas.microsoft.com/office/drawing/2014/main" id="{632A6C6B-14E5-221F-99AD-E331D2125E7F}"/>
              </a:ext>
            </a:extLst>
          </p:cNvPr>
          <p:cNvSpPr>
            <a:spLocks noGrp="1"/>
          </p:cNvSpPr>
          <p:nvPr>
            <p:ph idx="1"/>
          </p:nvPr>
        </p:nvSpPr>
        <p:spPr/>
        <p:txBody>
          <a:bodyPr>
            <a:normAutofit fontScale="92500" lnSpcReduction="10000"/>
          </a:bodyPr>
          <a:lstStyle/>
          <a:p>
            <a:pPr marL="0" indent="0">
              <a:buNone/>
            </a:pPr>
            <a:r>
              <a:rPr lang="en-US" sz="4200" dirty="0"/>
              <a:t>Considerations</a:t>
            </a:r>
            <a:endParaRPr lang="en-US" sz="3900" dirty="0"/>
          </a:p>
          <a:p>
            <a:pPr lvl="1"/>
            <a:r>
              <a:rPr lang="en-US" sz="3500" dirty="0"/>
              <a:t>Costs and number of vendors utilized</a:t>
            </a:r>
          </a:p>
          <a:p>
            <a:pPr lvl="1"/>
            <a:r>
              <a:rPr lang="en-US" sz="3500" dirty="0"/>
              <a:t>Disclosure</a:t>
            </a:r>
          </a:p>
          <a:p>
            <a:pPr lvl="1"/>
            <a:r>
              <a:rPr lang="en-US" sz="3500" dirty="0"/>
              <a:t>Liability – advisers are caught between clients and vendors</a:t>
            </a:r>
          </a:p>
          <a:p>
            <a:pPr lvl="2"/>
            <a:r>
              <a:rPr lang="en-US" sz="3500" dirty="0"/>
              <a:t>Implications for indemnification, reps and warranties and other contractual provisions </a:t>
            </a:r>
          </a:p>
          <a:p>
            <a:pPr lvl="2"/>
            <a:r>
              <a:rPr lang="en-US" sz="3500" dirty="0"/>
              <a:t>Certifications, information requests </a:t>
            </a:r>
          </a:p>
          <a:p>
            <a:pPr lvl="1"/>
            <a:endParaRPr lang="en-US" sz="3900" dirty="0"/>
          </a:p>
        </p:txBody>
      </p:sp>
    </p:spTree>
    <p:extLst>
      <p:ext uri="{BB962C8B-B14F-4D97-AF65-F5344CB8AC3E}">
        <p14:creationId xmlns:p14="http://schemas.microsoft.com/office/powerpoint/2010/main" val="33716042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1397</Words>
  <Application>Microsoft Office PowerPoint</Application>
  <PresentationFormat>Widescreen</PresentationFormat>
  <Paragraphs>211</Paragraphs>
  <Slides>16</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Calibri Light</vt:lpstr>
      <vt:lpstr>Office Theme</vt:lpstr>
      <vt:lpstr>PowerPoint Presentation</vt:lpstr>
      <vt:lpstr>Overview</vt:lpstr>
      <vt:lpstr>Overview</vt:lpstr>
      <vt:lpstr>Audience Question</vt:lpstr>
      <vt:lpstr>Audience Question</vt:lpstr>
      <vt:lpstr>Audience Question</vt:lpstr>
      <vt:lpstr>Due Diligence Considerations</vt:lpstr>
      <vt:lpstr>Due Diligence Considerations</vt:lpstr>
      <vt:lpstr>What else will change</vt:lpstr>
      <vt:lpstr>Liability “Catch 22”</vt:lpstr>
      <vt:lpstr>Liability “Catch 22”</vt:lpstr>
      <vt:lpstr>A Preview of Enforcement?</vt:lpstr>
      <vt:lpstr>80% of $1B+ AUM Firms Outsource Technology Systems/Data Management</vt:lpstr>
      <vt:lpstr>Most firms Don’t Plan to Outsource Key areas of Investment Management</vt:lpstr>
      <vt:lpstr>Most firms are handling Investment Management Functions In-House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Jasen Zubcevik</dc:creator>
  <cp:lastModifiedBy>Lisa Gillette</cp:lastModifiedBy>
  <cp:revision>51</cp:revision>
  <dcterms:created xsi:type="dcterms:W3CDTF">2022-12-26T15:16:30Z</dcterms:created>
  <dcterms:modified xsi:type="dcterms:W3CDTF">2024-02-19T01:02:48Z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5c19be-2d3a-4063-bcc2-f075097a5f8a_Enabled">
    <vt:lpwstr>true</vt:lpwstr>
  </property>
  <property fmtid="{D5CDD505-2E9C-101B-9397-08002B2CF9AE}" pid="3" name="MSIP_Label_6b5c19be-2d3a-4063-bcc2-f075097a5f8a_SetDate">
    <vt:lpwstr>2024-02-12T21:38:15Z</vt:lpwstr>
  </property>
  <property fmtid="{D5CDD505-2E9C-101B-9397-08002B2CF9AE}" pid="4" name="MSIP_Label_6b5c19be-2d3a-4063-bcc2-f075097a5f8a_Method">
    <vt:lpwstr>Standard</vt:lpwstr>
  </property>
  <property fmtid="{D5CDD505-2E9C-101B-9397-08002B2CF9AE}" pid="5" name="MSIP_Label_6b5c19be-2d3a-4063-bcc2-f075097a5f8a_Name">
    <vt:lpwstr>Internal</vt:lpwstr>
  </property>
  <property fmtid="{D5CDD505-2E9C-101B-9397-08002B2CF9AE}" pid="6" name="MSIP_Label_6b5c19be-2d3a-4063-bcc2-f075097a5f8a_SiteId">
    <vt:lpwstr>61de5c81-d3b4-4669-a7ae-bd2e3884f7fa</vt:lpwstr>
  </property>
  <property fmtid="{D5CDD505-2E9C-101B-9397-08002B2CF9AE}" pid="7" name="MSIP_Label_6b5c19be-2d3a-4063-bcc2-f075097a5f8a_ActionId">
    <vt:lpwstr>2ef3a57d-92f2-41c1-ad0e-7ca8cbe286a0</vt:lpwstr>
  </property>
  <property fmtid="{D5CDD505-2E9C-101B-9397-08002B2CF9AE}" pid="8" name="MSIP_Label_6b5c19be-2d3a-4063-bcc2-f075097a5f8a_ContentBits">
    <vt:lpwstr>2</vt:lpwstr>
  </property>
  <property fmtid="{D5CDD505-2E9C-101B-9397-08002B2CF9AE}" pid="9" name="ClassificationContentMarkingFooterLocations">
    <vt:lpwstr>Office Theme:8</vt:lpwstr>
  </property>
  <property fmtid="{D5CDD505-2E9C-101B-9397-08002B2CF9AE}" pid="10" name="ClassificationContentMarkingFooterText">
    <vt:lpwstr>   Classification: Schwab Internal</vt:lpwstr>
  </property>
</Properties>
</file>